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304" r:id="rId2"/>
    <p:sldId id="273" r:id="rId3"/>
    <p:sldId id="272" r:id="rId4"/>
    <p:sldId id="306" r:id="rId5"/>
    <p:sldId id="321" r:id="rId6"/>
    <p:sldId id="322" r:id="rId7"/>
    <p:sldId id="318" r:id="rId8"/>
    <p:sldId id="319" r:id="rId9"/>
    <p:sldId id="320" r:id="rId10"/>
    <p:sldId id="315" r:id="rId11"/>
    <p:sldId id="324" r:id="rId12"/>
    <p:sldId id="325" r:id="rId13"/>
    <p:sldId id="326" r:id="rId14"/>
    <p:sldId id="327" r:id="rId15"/>
    <p:sldId id="328" r:id="rId16"/>
    <p:sldId id="329" r:id="rId17"/>
    <p:sldId id="330" r:id="rId18"/>
    <p:sldId id="331" r:id="rId19"/>
    <p:sldId id="332" r:id="rId20"/>
    <p:sldId id="333" r:id="rId21"/>
    <p:sldId id="336" r:id="rId22"/>
    <p:sldId id="334" r:id="rId23"/>
    <p:sldId id="335" r:id="rId24"/>
    <p:sldId id="323" r:id="rId25"/>
    <p:sldId id="303" r:id="rId26"/>
  </p:sldIdLst>
  <p:sldSz cx="13716000" cy="7772400"/>
  <p:notesSz cx="6858000" cy="9144000"/>
  <p:defaultTextStyle>
    <a:defPPr>
      <a:defRPr lang="en-US"/>
    </a:defPPr>
    <a:lvl1pPr marL="0" algn="l" defTabSz="1161471" rtl="0" eaLnBrk="1" latinLnBrk="0" hangingPunct="1">
      <a:defRPr sz="2300" kern="1200">
        <a:solidFill>
          <a:schemeClr val="tx1"/>
        </a:solidFill>
        <a:latin typeface="+mn-lt"/>
        <a:ea typeface="+mn-ea"/>
        <a:cs typeface="+mn-cs"/>
      </a:defRPr>
    </a:lvl1pPr>
    <a:lvl2pPr marL="580735" algn="l" defTabSz="1161471" rtl="0" eaLnBrk="1" latinLnBrk="0" hangingPunct="1">
      <a:defRPr sz="2300" kern="1200">
        <a:solidFill>
          <a:schemeClr val="tx1"/>
        </a:solidFill>
        <a:latin typeface="+mn-lt"/>
        <a:ea typeface="+mn-ea"/>
        <a:cs typeface="+mn-cs"/>
      </a:defRPr>
    </a:lvl2pPr>
    <a:lvl3pPr marL="1161471" algn="l" defTabSz="1161471" rtl="0" eaLnBrk="1" latinLnBrk="0" hangingPunct="1">
      <a:defRPr sz="2300" kern="1200">
        <a:solidFill>
          <a:schemeClr val="tx1"/>
        </a:solidFill>
        <a:latin typeface="+mn-lt"/>
        <a:ea typeface="+mn-ea"/>
        <a:cs typeface="+mn-cs"/>
      </a:defRPr>
    </a:lvl3pPr>
    <a:lvl4pPr marL="1742206" algn="l" defTabSz="1161471" rtl="0" eaLnBrk="1" latinLnBrk="0" hangingPunct="1">
      <a:defRPr sz="2300" kern="1200">
        <a:solidFill>
          <a:schemeClr val="tx1"/>
        </a:solidFill>
        <a:latin typeface="+mn-lt"/>
        <a:ea typeface="+mn-ea"/>
        <a:cs typeface="+mn-cs"/>
      </a:defRPr>
    </a:lvl4pPr>
    <a:lvl5pPr marL="2322942" algn="l" defTabSz="1161471" rtl="0" eaLnBrk="1" latinLnBrk="0" hangingPunct="1">
      <a:defRPr sz="2300" kern="1200">
        <a:solidFill>
          <a:schemeClr val="tx1"/>
        </a:solidFill>
        <a:latin typeface="+mn-lt"/>
        <a:ea typeface="+mn-ea"/>
        <a:cs typeface="+mn-cs"/>
      </a:defRPr>
    </a:lvl5pPr>
    <a:lvl6pPr marL="2903677" algn="l" defTabSz="1161471" rtl="0" eaLnBrk="1" latinLnBrk="0" hangingPunct="1">
      <a:defRPr sz="2300" kern="1200">
        <a:solidFill>
          <a:schemeClr val="tx1"/>
        </a:solidFill>
        <a:latin typeface="+mn-lt"/>
        <a:ea typeface="+mn-ea"/>
        <a:cs typeface="+mn-cs"/>
      </a:defRPr>
    </a:lvl6pPr>
    <a:lvl7pPr marL="3484413" algn="l" defTabSz="1161471" rtl="0" eaLnBrk="1" latinLnBrk="0" hangingPunct="1">
      <a:defRPr sz="2300" kern="1200">
        <a:solidFill>
          <a:schemeClr val="tx1"/>
        </a:solidFill>
        <a:latin typeface="+mn-lt"/>
        <a:ea typeface="+mn-ea"/>
        <a:cs typeface="+mn-cs"/>
      </a:defRPr>
    </a:lvl7pPr>
    <a:lvl8pPr marL="4065148" algn="l" defTabSz="1161471" rtl="0" eaLnBrk="1" latinLnBrk="0" hangingPunct="1">
      <a:defRPr sz="2300" kern="1200">
        <a:solidFill>
          <a:schemeClr val="tx1"/>
        </a:solidFill>
        <a:latin typeface="+mn-lt"/>
        <a:ea typeface="+mn-ea"/>
        <a:cs typeface="+mn-cs"/>
      </a:defRPr>
    </a:lvl8pPr>
    <a:lvl9pPr marL="4645884" algn="l" defTabSz="1161471" rtl="0" eaLnBrk="1" latinLnBrk="0" hangingPunct="1">
      <a:defRPr sz="23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8B602AF-6E86-454E-88B3-00F1C70C2588}">
          <p14:sldIdLst>
            <p14:sldId id="304"/>
            <p14:sldId id="273"/>
            <p14:sldId id="272"/>
            <p14:sldId id="306"/>
            <p14:sldId id="321"/>
            <p14:sldId id="322"/>
            <p14:sldId id="318"/>
            <p14:sldId id="319"/>
            <p14:sldId id="320"/>
            <p14:sldId id="315"/>
            <p14:sldId id="324"/>
            <p14:sldId id="325"/>
            <p14:sldId id="326"/>
            <p14:sldId id="327"/>
            <p14:sldId id="328"/>
            <p14:sldId id="329"/>
            <p14:sldId id="330"/>
            <p14:sldId id="331"/>
            <p14:sldId id="332"/>
            <p14:sldId id="333"/>
            <p14:sldId id="336"/>
            <p14:sldId id="334"/>
            <p14:sldId id="335"/>
            <p14:sldId id="323"/>
            <p14:sldId id="30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4" autoAdjust="0"/>
    <p:restoredTop sz="95462" autoAdjust="0"/>
  </p:normalViewPr>
  <p:slideViewPr>
    <p:cSldViewPr>
      <p:cViewPr varScale="1">
        <p:scale>
          <a:sx n="62" d="100"/>
          <a:sy n="62" d="100"/>
        </p:scale>
        <p:origin x="-900" y="-78"/>
      </p:cViewPr>
      <p:guideLst>
        <p:guide orient="horz" pos="2448"/>
        <p:guide pos="43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0465F8-0BA7-4984-BB6B-900490DD0E9C}" type="datetimeFigureOut">
              <a:rPr lang="en-US" smtClean="0"/>
              <a:t>12/21/2016</a:t>
            </a:fld>
            <a:endParaRPr lang="en-US"/>
          </a:p>
        </p:txBody>
      </p:sp>
      <p:sp>
        <p:nvSpPr>
          <p:cNvPr id="4" name="Slide Image Placeholder 3"/>
          <p:cNvSpPr>
            <a:spLocks noGrp="1" noRot="1" noChangeAspect="1"/>
          </p:cNvSpPr>
          <p:nvPr>
            <p:ph type="sldImg" idx="2"/>
          </p:nvPr>
        </p:nvSpPr>
        <p:spPr>
          <a:xfrm>
            <a:off x="403225" y="685800"/>
            <a:ext cx="60515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FED565-5249-43E6-87F0-C16325FA1EA2}" type="slidenum">
              <a:rPr lang="en-US" smtClean="0"/>
              <a:t>‹#›</a:t>
            </a:fld>
            <a:endParaRPr lang="en-US"/>
          </a:p>
        </p:txBody>
      </p:sp>
    </p:spTree>
    <p:extLst>
      <p:ext uri="{BB962C8B-B14F-4D97-AF65-F5344CB8AC3E}">
        <p14:creationId xmlns:p14="http://schemas.microsoft.com/office/powerpoint/2010/main" val="171970924"/>
      </p:ext>
    </p:extLst>
  </p:cSld>
  <p:clrMap bg1="lt1" tx1="dk1" bg2="lt2" tx2="dk2" accent1="accent1" accent2="accent2" accent3="accent3" accent4="accent4" accent5="accent5" accent6="accent6" hlink="hlink" folHlink="folHlink"/>
  <p:notesStyle>
    <a:lvl1pPr marL="0" algn="l" defTabSz="1161471" rtl="0" eaLnBrk="1" latinLnBrk="0" hangingPunct="1">
      <a:defRPr sz="1500" kern="1200">
        <a:solidFill>
          <a:schemeClr val="tx1"/>
        </a:solidFill>
        <a:latin typeface="+mn-lt"/>
        <a:ea typeface="+mn-ea"/>
        <a:cs typeface="+mn-cs"/>
      </a:defRPr>
    </a:lvl1pPr>
    <a:lvl2pPr marL="580735" algn="l" defTabSz="1161471" rtl="0" eaLnBrk="1" latinLnBrk="0" hangingPunct="1">
      <a:defRPr sz="1500" kern="1200">
        <a:solidFill>
          <a:schemeClr val="tx1"/>
        </a:solidFill>
        <a:latin typeface="+mn-lt"/>
        <a:ea typeface="+mn-ea"/>
        <a:cs typeface="+mn-cs"/>
      </a:defRPr>
    </a:lvl2pPr>
    <a:lvl3pPr marL="1161471" algn="l" defTabSz="1161471" rtl="0" eaLnBrk="1" latinLnBrk="0" hangingPunct="1">
      <a:defRPr sz="1500" kern="1200">
        <a:solidFill>
          <a:schemeClr val="tx1"/>
        </a:solidFill>
        <a:latin typeface="+mn-lt"/>
        <a:ea typeface="+mn-ea"/>
        <a:cs typeface="+mn-cs"/>
      </a:defRPr>
    </a:lvl3pPr>
    <a:lvl4pPr marL="1742206" algn="l" defTabSz="1161471" rtl="0" eaLnBrk="1" latinLnBrk="0" hangingPunct="1">
      <a:defRPr sz="1500" kern="1200">
        <a:solidFill>
          <a:schemeClr val="tx1"/>
        </a:solidFill>
        <a:latin typeface="+mn-lt"/>
        <a:ea typeface="+mn-ea"/>
        <a:cs typeface="+mn-cs"/>
      </a:defRPr>
    </a:lvl4pPr>
    <a:lvl5pPr marL="2322942" algn="l" defTabSz="1161471" rtl="0" eaLnBrk="1" latinLnBrk="0" hangingPunct="1">
      <a:defRPr sz="1500" kern="1200">
        <a:solidFill>
          <a:schemeClr val="tx1"/>
        </a:solidFill>
        <a:latin typeface="+mn-lt"/>
        <a:ea typeface="+mn-ea"/>
        <a:cs typeface="+mn-cs"/>
      </a:defRPr>
    </a:lvl5pPr>
    <a:lvl6pPr marL="2903677" algn="l" defTabSz="1161471" rtl="0" eaLnBrk="1" latinLnBrk="0" hangingPunct="1">
      <a:defRPr sz="1500" kern="1200">
        <a:solidFill>
          <a:schemeClr val="tx1"/>
        </a:solidFill>
        <a:latin typeface="+mn-lt"/>
        <a:ea typeface="+mn-ea"/>
        <a:cs typeface="+mn-cs"/>
      </a:defRPr>
    </a:lvl6pPr>
    <a:lvl7pPr marL="3484413" algn="l" defTabSz="1161471" rtl="0" eaLnBrk="1" latinLnBrk="0" hangingPunct="1">
      <a:defRPr sz="1500" kern="1200">
        <a:solidFill>
          <a:schemeClr val="tx1"/>
        </a:solidFill>
        <a:latin typeface="+mn-lt"/>
        <a:ea typeface="+mn-ea"/>
        <a:cs typeface="+mn-cs"/>
      </a:defRPr>
    </a:lvl7pPr>
    <a:lvl8pPr marL="4065148" algn="l" defTabSz="1161471" rtl="0" eaLnBrk="1" latinLnBrk="0" hangingPunct="1">
      <a:defRPr sz="1500" kern="1200">
        <a:solidFill>
          <a:schemeClr val="tx1"/>
        </a:solidFill>
        <a:latin typeface="+mn-lt"/>
        <a:ea typeface="+mn-ea"/>
        <a:cs typeface="+mn-cs"/>
      </a:defRPr>
    </a:lvl8pPr>
    <a:lvl9pPr marL="4645884" algn="l" defTabSz="1161471"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85800"/>
            <a:ext cx="6051550" cy="3429000"/>
          </a:xfrm>
        </p:spPr>
      </p:sp>
      <p:sp>
        <p:nvSpPr>
          <p:cNvPr id="3" name="Notes Placeholder 2"/>
          <p:cNvSpPr>
            <a:spLocks noGrp="1"/>
          </p:cNvSpPr>
          <p:nvPr>
            <p:ph type="body" idx="1"/>
          </p:nvPr>
        </p:nvSpPr>
        <p:spPr/>
        <p:txBody>
          <a:bodyPr/>
          <a:lstStyle/>
          <a:p>
            <a:pPr algn="ctr"/>
            <a:r>
              <a:rPr lang="en-US" dirty="0" smtClean="0"/>
              <a:t>Teacher may</a:t>
            </a:r>
            <a:r>
              <a:rPr lang="en-US" baseline="0" dirty="0" smtClean="0"/>
              <a:t> read the instructions carefully before going to the class.</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a:t>
            </a:fld>
            <a:endParaRPr lang="en-US"/>
          </a:p>
        </p:txBody>
      </p:sp>
    </p:spTree>
    <p:extLst>
      <p:ext uri="{BB962C8B-B14F-4D97-AF65-F5344CB8AC3E}">
        <p14:creationId xmlns:p14="http://schemas.microsoft.com/office/powerpoint/2010/main" val="1914896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Both the above ideas were </a:t>
            </a:r>
            <a:r>
              <a:rPr lang="en-US" dirty="0" err="1" smtClean="0"/>
              <a:t>propved</a:t>
            </a:r>
            <a:r>
              <a:rPr lang="en-US" dirty="0" smtClean="0"/>
              <a:t> false to </a:t>
            </a:r>
            <a:r>
              <a:rPr lang="en-US" dirty="0" err="1" smtClean="0"/>
              <a:t>Bassanio</a:t>
            </a:r>
            <a:r>
              <a:rPr lang="en-US" dirty="0" smtClean="0"/>
              <a:t>. He thought the best.</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10</a:t>
            </a:fld>
            <a:endParaRPr lang="en-US"/>
          </a:p>
        </p:txBody>
      </p:sp>
    </p:spTree>
    <p:extLst>
      <p:ext uri="{BB962C8B-B14F-4D97-AF65-F5344CB8AC3E}">
        <p14:creationId xmlns:p14="http://schemas.microsoft.com/office/powerpoint/2010/main" val="2329036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If you want</a:t>
            </a:r>
            <a:r>
              <a:rPr lang="en-US" baseline="0" dirty="0" smtClean="0"/>
              <a:t> to show this option, just go according to the animation.</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11</a:t>
            </a:fld>
            <a:endParaRPr lang="en-US"/>
          </a:p>
        </p:txBody>
      </p:sp>
    </p:spTree>
    <p:extLst>
      <p:ext uri="{BB962C8B-B14F-4D97-AF65-F5344CB8AC3E}">
        <p14:creationId xmlns:p14="http://schemas.microsoft.com/office/powerpoint/2010/main" val="667276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1161471" rtl="0" eaLnBrk="1" fontAlgn="auto" latinLnBrk="0" hangingPunct="1">
              <a:lnSpc>
                <a:spcPct val="100000"/>
              </a:lnSpc>
              <a:spcBef>
                <a:spcPts val="0"/>
              </a:spcBef>
              <a:spcAft>
                <a:spcPts val="0"/>
              </a:spcAft>
              <a:buClrTx/>
              <a:buSzTx/>
              <a:buFontTx/>
              <a:buNone/>
              <a:tabLst/>
              <a:defRPr/>
            </a:pPr>
            <a:r>
              <a:rPr lang="en-US" dirty="0" smtClean="0"/>
              <a:t>Showing the word teacher may ask the meaning to the students, then he</a:t>
            </a:r>
            <a:r>
              <a:rPr lang="en-US" baseline="0" dirty="0" smtClean="0"/>
              <a:t> may show the picture, then meaning and sentence at last.</a:t>
            </a:r>
            <a:endParaRPr lang="en-US" dirty="0" smtClean="0"/>
          </a:p>
          <a:p>
            <a:pPr algn="ct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12</a:t>
            </a:fld>
            <a:endParaRPr lang="en-US"/>
          </a:p>
        </p:txBody>
      </p:sp>
    </p:spTree>
    <p:extLst>
      <p:ext uri="{BB962C8B-B14F-4D97-AF65-F5344CB8AC3E}">
        <p14:creationId xmlns:p14="http://schemas.microsoft.com/office/powerpoint/2010/main" val="3850087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61471" rtl="0" eaLnBrk="1" fontAlgn="auto" latinLnBrk="0" hangingPunct="1">
              <a:lnSpc>
                <a:spcPct val="100000"/>
              </a:lnSpc>
              <a:spcBef>
                <a:spcPts val="0"/>
              </a:spcBef>
              <a:spcAft>
                <a:spcPts val="0"/>
              </a:spcAft>
              <a:buClrTx/>
              <a:buSzTx/>
              <a:buFontTx/>
              <a:buNone/>
              <a:tabLst/>
              <a:defRPr/>
            </a:pPr>
            <a:r>
              <a:rPr lang="en-US" dirty="0" smtClean="0"/>
              <a:t>Showing the word teacher may ask the meaning to the students, then he</a:t>
            </a:r>
            <a:r>
              <a:rPr lang="en-US" baseline="0" dirty="0" smtClean="0"/>
              <a:t> may show the picture, then meaning and sentence at last.</a:t>
            </a:r>
            <a:endParaRPr lang="en-US" dirty="0" smtClean="0"/>
          </a:p>
          <a:p>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13</a:t>
            </a:fld>
            <a:endParaRPr lang="en-US"/>
          </a:p>
        </p:txBody>
      </p:sp>
    </p:spTree>
    <p:extLst>
      <p:ext uri="{BB962C8B-B14F-4D97-AF65-F5344CB8AC3E}">
        <p14:creationId xmlns:p14="http://schemas.microsoft.com/office/powerpoint/2010/main" val="2151136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61471" rtl="0" eaLnBrk="1" fontAlgn="auto" latinLnBrk="0" hangingPunct="1">
              <a:lnSpc>
                <a:spcPct val="100000"/>
              </a:lnSpc>
              <a:spcBef>
                <a:spcPts val="0"/>
              </a:spcBef>
              <a:spcAft>
                <a:spcPts val="0"/>
              </a:spcAft>
              <a:buClrTx/>
              <a:buSzTx/>
              <a:buFontTx/>
              <a:buNone/>
              <a:tabLst/>
              <a:defRPr/>
            </a:pPr>
            <a:r>
              <a:rPr lang="en-US" dirty="0" smtClean="0"/>
              <a:t>Showing the word teacher may ask the meaning to the students, then he</a:t>
            </a:r>
            <a:r>
              <a:rPr lang="en-US" baseline="0" dirty="0" smtClean="0"/>
              <a:t> may show the picture, then meaning and sentence at last.</a:t>
            </a:r>
            <a:endParaRPr lang="en-US" dirty="0" smtClean="0"/>
          </a:p>
          <a:p>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14</a:t>
            </a:fld>
            <a:endParaRPr lang="en-US"/>
          </a:p>
        </p:txBody>
      </p:sp>
    </p:spTree>
    <p:extLst>
      <p:ext uri="{BB962C8B-B14F-4D97-AF65-F5344CB8AC3E}">
        <p14:creationId xmlns:p14="http://schemas.microsoft.com/office/powerpoint/2010/main" val="1475798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61471" rtl="0" eaLnBrk="1" fontAlgn="auto" latinLnBrk="0" hangingPunct="1">
              <a:lnSpc>
                <a:spcPct val="100000"/>
              </a:lnSpc>
              <a:spcBef>
                <a:spcPts val="0"/>
              </a:spcBef>
              <a:spcAft>
                <a:spcPts val="0"/>
              </a:spcAft>
              <a:buClrTx/>
              <a:buSzTx/>
              <a:buFontTx/>
              <a:buNone/>
              <a:tabLst/>
              <a:defRPr/>
            </a:pPr>
            <a:r>
              <a:rPr lang="en-US" dirty="0" smtClean="0"/>
              <a:t>Showing the word teacher may ask the meaning to the students, then he</a:t>
            </a:r>
            <a:r>
              <a:rPr lang="en-US" baseline="0" dirty="0" smtClean="0"/>
              <a:t> may show the picture, then meaning and sentence at last.</a:t>
            </a:r>
            <a:endParaRPr lang="en-US" dirty="0" smtClean="0"/>
          </a:p>
          <a:p>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15</a:t>
            </a:fld>
            <a:endParaRPr lang="en-US"/>
          </a:p>
        </p:txBody>
      </p:sp>
    </p:spTree>
    <p:extLst>
      <p:ext uri="{BB962C8B-B14F-4D97-AF65-F5344CB8AC3E}">
        <p14:creationId xmlns:p14="http://schemas.microsoft.com/office/powerpoint/2010/main" val="2590513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61471" rtl="0" eaLnBrk="1" fontAlgn="auto" latinLnBrk="0" hangingPunct="1">
              <a:lnSpc>
                <a:spcPct val="100000"/>
              </a:lnSpc>
              <a:spcBef>
                <a:spcPts val="0"/>
              </a:spcBef>
              <a:spcAft>
                <a:spcPts val="0"/>
              </a:spcAft>
              <a:buClrTx/>
              <a:buSzTx/>
              <a:buFontTx/>
              <a:buNone/>
              <a:tabLst/>
              <a:defRPr/>
            </a:pPr>
            <a:r>
              <a:rPr lang="en-US" dirty="0" smtClean="0"/>
              <a:t>Showing the word teacher may ask the meaning to the students, then he</a:t>
            </a:r>
            <a:r>
              <a:rPr lang="en-US" baseline="0" dirty="0" smtClean="0"/>
              <a:t> may show the picture, then meaning and sentence at last.</a:t>
            </a:r>
            <a:endParaRPr lang="en-US" dirty="0" smtClean="0"/>
          </a:p>
          <a:p>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16</a:t>
            </a:fld>
            <a:endParaRPr lang="en-US"/>
          </a:p>
        </p:txBody>
      </p:sp>
    </p:spTree>
    <p:extLst>
      <p:ext uri="{BB962C8B-B14F-4D97-AF65-F5344CB8AC3E}">
        <p14:creationId xmlns:p14="http://schemas.microsoft.com/office/powerpoint/2010/main" val="232838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61471" rtl="0" eaLnBrk="1" fontAlgn="auto" latinLnBrk="0" hangingPunct="1">
              <a:lnSpc>
                <a:spcPct val="100000"/>
              </a:lnSpc>
              <a:spcBef>
                <a:spcPts val="0"/>
              </a:spcBef>
              <a:spcAft>
                <a:spcPts val="0"/>
              </a:spcAft>
              <a:buClrTx/>
              <a:buSzTx/>
              <a:buFontTx/>
              <a:buNone/>
              <a:tabLst/>
              <a:defRPr/>
            </a:pPr>
            <a:r>
              <a:rPr lang="en-US" dirty="0" smtClean="0"/>
              <a:t>Showing the word teacher may ask the meaning to the students, then he</a:t>
            </a:r>
            <a:r>
              <a:rPr lang="en-US" baseline="0" dirty="0" smtClean="0"/>
              <a:t> may show the picture, then meaning and sentence at last.</a:t>
            </a:r>
            <a:endParaRPr lang="en-US" dirty="0" smtClean="0"/>
          </a:p>
          <a:p>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17</a:t>
            </a:fld>
            <a:endParaRPr lang="en-US"/>
          </a:p>
        </p:txBody>
      </p:sp>
    </p:spTree>
    <p:extLst>
      <p:ext uri="{BB962C8B-B14F-4D97-AF65-F5344CB8AC3E}">
        <p14:creationId xmlns:p14="http://schemas.microsoft.com/office/powerpoint/2010/main" val="2395161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61471" rtl="0" eaLnBrk="1" fontAlgn="auto" latinLnBrk="0" hangingPunct="1">
              <a:lnSpc>
                <a:spcPct val="100000"/>
              </a:lnSpc>
              <a:spcBef>
                <a:spcPts val="0"/>
              </a:spcBef>
              <a:spcAft>
                <a:spcPts val="0"/>
              </a:spcAft>
              <a:buClrTx/>
              <a:buSzTx/>
              <a:buFontTx/>
              <a:buNone/>
              <a:tabLst/>
              <a:defRPr/>
            </a:pPr>
            <a:r>
              <a:rPr lang="en-US" dirty="0" smtClean="0"/>
              <a:t>Showing the word teacher may ask the meaning to the students, then he</a:t>
            </a:r>
            <a:r>
              <a:rPr lang="en-US" baseline="0" dirty="0" smtClean="0"/>
              <a:t> may show the picture, then meaning and sentence at last.</a:t>
            </a:r>
            <a:endParaRPr lang="en-US" dirty="0" smtClean="0"/>
          </a:p>
          <a:p>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18</a:t>
            </a:fld>
            <a:endParaRPr lang="en-US"/>
          </a:p>
        </p:txBody>
      </p:sp>
    </p:spTree>
    <p:extLst>
      <p:ext uri="{BB962C8B-B14F-4D97-AF65-F5344CB8AC3E}">
        <p14:creationId xmlns:p14="http://schemas.microsoft.com/office/powerpoint/2010/main" val="3074022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61471" rtl="0" eaLnBrk="1" fontAlgn="auto" latinLnBrk="0" hangingPunct="1">
              <a:lnSpc>
                <a:spcPct val="100000"/>
              </a:lnSpc>
              <a:spcBef>
                <a:spcPts val="0"/>
              </a:spcBef>
              <a:spcAft>
                <a:spcPts val="0"/>
              </a:spcAft>
              <a:buClrTx/>
              <a:buSzTx/>
              <a:buFontTx/>
              <a:buNone/>
              <a:tabLst/>
              <a:defRPr/>
            </a:pPr>
            <a:r>
              <a:rPr lang="en-US" dirty="0" smtClean="0"/>
              <a:t>Showing the word teacher may ask the meaning to the students, then he</a:t>
            </a:r>
            <a:r>
              <a:rPr lang="en-US" baseline="0" dirty="0" smtClean="0"/>
              <a:t> may show the picture, then meaning and sentence at last.</a:t>
            </a:r>
            <a:endParaRPr lang="en-US" dirty="0" smtClean="0"/>
          </a:p>
          <a:p>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19</a:t>
            </a:fld>
            <a:endParaRPr lang="en-US"/>
          </a:p>
        </p:txBody>
      </p:sp>
    </p:spTree>
    <p:extLst>
      <p:ext uri="{BB962C8B-B14F-4D97-AF65-F5344CB8AC3E}">
        <p14:creationId xmlns:p14="http://schemas.microsoft.com/office/powerpoint/2010/main" val="148326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85800"/>
            <a:ext cx="6051550" cy="3429000"/>
          </a:xfrm>
        </p:spPr>
      </p:sp>
      <p:sp>
        <p:nvSpPr>
          <p:cNvPr id="3" name="Notes Placeholder 2"/>
          <p:cNvSpPr>
            <a:spLocks noGrp="1"/>
          </p:cNvSpPr>
          <p:nvPr>
            <p:ph type="body" idx="1"/>
          </p:nvPr>
        </p:nvSpPr>
        <p:spPr/>
        <p:txBody>
          <a:bodyPr/>
          <a:lstStyle/>
          <a:p>
            <a:pPr algn="ctr"/>
            <a:r>
              <a:rPr lang="en-US" dirty="0" smtClean="0"/>
              <a:t>Welcome slide. Teacher may change it .</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2</a:t>
            </a:fld>
            <a:endParaRPr lang="en-US"/>
          </a:p>
        </p:txBody>
      </p:sp>
    </p:spTree>
    <p:extLst>
      <p:ext uri="{BB962C8B-B14F-4D97-AF65-F5344CB8AC3E}">
        <p14:creationId xmlns:p14="http://schemas.microsoft.com/office/powerpoint/2010/main" val="2920507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61471" rtl="0" eaLnBrk="1" fontAlgn="auto" latinLnBrk="0" hangingPunct="1">
              <a:lnSpc>
                <a:spcPct val="100000"/>
              </a:lnSpc>
              <a:spcBef>
                <a:spcPts val="0"/>
              </a:spcBef>
              <a:spcAft>
                <a:spcPts val="0"/>
              </a:spcAft>
              <a:buClrTx/>
              <a:buSzTx/>
              <a:buFontTx/>
              <a:buNone/>
              <a:tabLst/>
              <a:defRPr/>
            </a:pPr>
            <a:r>
              <a:rPr lang="en-US" dirty="0" smtClean="0"/>
              <a:t>Showing the word teacher may ask the meaning to the students, then he</a:t>
            </a:r>
            <a:r>
              <a:rPr lang="en-US" baseline="0" dirty="0" smtClean="0"/>
              <a:t> may show the picture, then meaning and sentence at last.</a:t>
            </a:r>
            <a:endParaRPr lang="en-US" dirty="0" smtClean="0"/>
          </a:p>
          <a:p>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20</a:t>
            </a:fld>
            <a:endParaRPr lang="en-US"/>
          </a:p>
        </p:txBody>
      </p:sp>
    </p:spTree>
    <p:extLst>
      <p:ext uri="{BB962C8B-B14F-4D97-AF65-F5344CB8AC3E}">
        <p14:creationId xmlns:p14="http://schemas.microsoft.com/office/powerpoint/2010/main" val="1206772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Evaluation by asking question to the students.</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24</a:t>
            </a:fld>
            <a:endParaRPr lang="en-US"/>
          </a:p>
        </p:txBody>
      </p:sp>
    </p:spTree>
    <p:extLst>
      <p:ext uri="{BB962C8B-B14F-4D97-AF65-F5344CB8AC3E}">
        <p14:creationId xmlns:p14="http://schemas.microsoft.com/office/powerpoint/2010/main" val="3214762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85800"/>
            <a:ext cx="6051550" cy="3429000"/>
          </a:xfrm>
        </p:spPr>
      </p:sp>
      <p:sp>
        <p:nvSpPr>
          <p:cNvPr id="3" name="Notes Placeholder 2"/>
          <p:cNvSpPr>
            <a:spLocks noGrp="1"/>
          </p:cNvSpPr>
          <p:nvPr>
            <p:ph type="body" idx="1"/>
          </p:nvPr>
        </p:nvSpPr>
        <p:spPr/>
        <p:txBody>
          <a:bodyPr/>
          <a:lstStyle/>
          <a:p>
            <a:pPr algn="ctr"/>
            <a:r>
              <a:rPr lang="en-US" dirty="0" smtClean="0"/>
              <a:t>Ending slide.</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25</a:t>
            </a:fld>
            <a:endParaRPr lang="en-US"/>
          </a:p>
        </p:txBody>
      </p:sp>
    </p:spTree>
    <p:extLst>
      <p:ext uri="{BB962C8B-B14F-4D97-AF65-F5344CB8AC3E}">
        <p14:creationId xmlns:p14="http://schemas.microsoft.com/office/powerpoint/2010/main" val="450862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85800"/>
            <a:ext cx="6051550" cy="3429000"/>
          </a:xfrm>
        </p:spPr>
      </p:sp>
      <p:sp>
        <p:nvSpPr>
          <p:cNvPr id="3" name="Notes Placeholder 2"/>
          <p:cNvSpPr>
            <a:spLocks noGrp="1"/>
          </p:cNvSpPr>
          <p:nvPr>
            <p:ph type="body" idx="1"/>
          </p:nvPr>
        </p:nvSpPr>
        <p:spPr/>
        <p:txBody>
          <a:bodyPr/>
          <a:lstStyle/>
          <a:p>
            <a:pPr algn="ctr"/>
            <a:r>
              <a:rPr lang="en-US" dirty="0" smtClean="0"/>
              <a:t>Introduction of teacher &amp; Class.</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3</a:t>
            </a:fld>
            <a:endParaRPr lang="en-US"/>
          </a:p>
        </p:txBody>
      </p:sp>
    </p:spTree>
    <p:extLst>
      <p:ext uri="{BB962C8B-B14F-4D97-AF65-F5344CB8AC3E}">
        <p14:creationId xmlns:p14="http://schemas.microsoft.com/office/powerpoint/2010/main" val="346542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85800"/>
            <a:ext cx="6051550" cy="3429000"/>
          </a:xfrm>
        </p:spPr>
      </p:sp>
      <p:sp>
        <p:nvSpPr>
          <p:cNvPr id="3" name="Notes Placeholder 2"/>
          <p:cNvSpPr>
            <a:spLocks noGrp="1"/>
          </p:cNvSpPr>
          <p:nvPr>
            <p:ph type="body" idx="1"/>
          </p:nvPr>
        </p:nvSpPr>
        <p:spPr/>
        <p:txBody>
          <a:bodyPr/>
          <a:lstStyle/>
          <a:p>
            <a:pPr algn="ctr"/>
            <a:r>
              <a:rPr lang="en-US" dirty="0" smtClean="0"/>
              <a:t>Speaking, listening and reading skills of English will be focused.</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4</a:t>
            </a:fld>
            <a:endParaRPr lang="en-US"/>
          </a:p>
        </p:txBody>
      </p:sp>
    </p:spTree>
    <p:extLst>
      <p:ext uri="{BB962C8B-B14F-4D97-AF65-F5344CB8AC3E}">
        <p14:creationId xmlns:p14="http://schemas.microsoft.com/office/powerpoint/2010/main" val="3842293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Leading to the lesson declaration.</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5</a:t>
            </a:fld>
            <a:endParaRPr lang="en-US"/>
          </a:p>
        </p:txBody>
      </p:sp>
    </p:spTree>
    <p:extLst>
      <p:ext uri="{BB962C8B-B14F-4D97-AF65-F5344CB8AC3E}">
        <p14:creationId xmlns:p14="http://schemas.microsoft.com/office/powerpoint/2010/main" val="3636008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Lesson </a:t>
            </a:r>
            <a:r>
              <a:rPr lang="en-US" dirty="0" err="1" smtClean="0"/>
              <a:t>declarartion</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6</a:t>
            </a:fld>
            <a:endParaRPr lang="en-US"/>
          </a:p>
        </p:txBody>
      </p:sp>
    </p:spTree>
    <p:extLst>
      <p:ext uri="{BB962C8B-B14F-4D97-AF65-F5344CB8AC3E}">
        <p14:creationId xmlns:p14="http://schemas.microsoft.com/office/powerpoint/2010/main" val="188610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Starting from the text</a:t>
            </a:r>
            <a:r>
              <a:rPr lang="en-US" baseline="0" dirty="0" smtClean="0"/>
              <a:t> topics.</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7</a:t>
            </a:fld>
            <a:endParaRPr lang="en-US"/>
          </a:p>
        </p:txBody>
      </p:sp>
    </p:spTree>
    <p:extLst>
      <p:ext uri="{BB962C8B-B14F-4D97-AF65-F5344CB8AC3E}">
        <p14:creationId xmlns:p14="http://schemas.microsoft.com/office/powerpoint/2010/main" val="1861136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Idea of Morocco prince described.</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8</a:t>
            </a:fld>
            <a:endParaRPr lang="en-US"/>
          </a:p>
        </p:txBody>
      </p:sp>
    </p:spTree>
    <p:extLst>
      <p:ext uri="{BB962C8B-B14F-4D97-AF65-F5344CB8AC3E}">
        <p14:creationId xmlns:p14="http://schemas.microsoft.com/office/powerpoint/2010/main" val="302354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Thinking of Spain prince described here.</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9</a:t>
            </a:fld>
            <a:endParaRPr lang="en-US"/>
          </a:p>
        </p:txBody>
      </p:sp>
    </p:spTree>
    <p:extLst>
      <p:ext uri="{BB962C8B-B14F-4D97-AF65-F5344CB8AC3E}">
        <p14:creationId xmlns:p14="http://schemas.microsoft.com/office/powerpoint/2010/main" val="303014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414487"/>
            <a:ext cx="11658600" cy="1666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4404360"/>
            <a:ext cx="9601200" cy="1986280"/>
          </a:xfrm>
        </p:spPr>
        <p:txBody>
          <a:bodyPr/>
          <a:lstStyle>
            <a:lvl1pPr marL="0" indent="0" algn="ctr">
              <a:buNone/>
              <a:defRPr>
                <a:solidFill>
                  <a:schemeClr val="tx1">
                    <a:tint val="75000"/>
                  </a:schemeClr>
                </a:solidFill>
              </a:defRPr>
            </a:lvl1pPr>
            <a:lvl2pPr marL="580735" indent="0" algn="ctr">
              <a:buNone/>
              <a:defRPr>
                <a:solidFill>
                  <a:schemeClr val="tx1">
                    <a:tint val="75000"/>
                  </a:schemeClr>
                </a:solidFill>
              </a:defRPr>
            </a:lvl2pPr>
            <a:lvl3pPr marL="1161471" indent="0" algn="ctr">
              <a:buNone/>
              <a:defRPr>
                <a:solidFill>
                  <a:schemeClr val="tx1">
                    <a:tint val="75000"/>
                  </a:schemeClr>
                </a:solidFill>
              </a:defRPr>
            </a:lvl3pPr>
            <a:lvl4pPr marL="1742206" indent="0" algn="ctr">
              <a:buNone/>
              <a:defRPr>
                <a:solidFill>
                  <a:schemeClr val="tx1">
                    <a:tint val="75000"/>
                  </a:schemeClr>
                </a:solidFill>
              </a:defRPr>
            </a:lvl4pPr>
            <a:lvl5pPr marL="2322942" indent="0" algn="ctr">
              <a:buNone/>
              <a:defRPr>
                <a:solidFill>
                  <a:schemeClr val="tx1">
                    <a:tint val="75000"/>
                  </a:schemeClr>
                </a:solidFill>
              </a:defRPr>
            </a:lvl5pPr>
            <a:lvl6pPr marL="2903677" indent="0" algn="ctr">
              <a:buNone/>
              <a:defRPr>
                <a:solidFill>
                  <a:schemeClr val="tx1">
                    <a:tint val="75000"/>
                  </a:schemeClr>
                </a:solidFill>
              </a:defRPr>
            </a:lvl6pPr>
            <a:lvl7pPr marL="3484413" indent="0" algn="ctr">
              <a:buNone/>
              <a:defRPr>
                <a:solidFill>
                  <a:schemeClr val="tx1">
                    <a:tint val="75000"/>
                  </a:schemeClr>
                </a:solidFill>
              </a:defRPr>
            </a:lvl7pPr>
            <a:lvl8pPr marL="4065148" indent="0" algn="ctr">
              <a:buNone/>
              <a:defRPr>
                <a:solidFill>
                  <a:schemeClr val="tx1">
                    <a:tint val="75000"/>
                  </a:schemeClr>
                </a:solidFill>
              </a:defRPr>
            </a:lvl8pPr>
            <a:lvl9pPr marL="464588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F5E1B0-8899-4EF1-A574-6493D69A1D34}" type="datetime1">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4004362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81688-3D04-4982-9135-F9B96D1629DF}" type="datetime1">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214933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11262"/>
            <a:ext cx="3086100" cy="66317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11262"/>
            <a:ext cx="9029700" cy="66317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7FDCDD-0038-4D07-A9D8-96B27BFE5CD5}" type="datetime1">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142970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568EAC-ECA0-499F-915E-44A302F7C147}" type="datetime1">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331135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4994491"/>
            <a:ext cx="11658600" cy="1543685"/>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294275"/>
            <a:ext cx="11658600" cy="1700213"/>
          </a:xfrm>
        </p:spPr>
        <p:txBody>
          <a:bodyPr anchor="b"/>
          <a:lstStyle>
            <a:lvl1pPr marL="0" indent="0">
              <a:buNone/>
              <a:defRPr sz="2500">
                <a:solidFill>
                  <a:schemeClr val="tx1">
                    <a:tint val="75000"/>
                  </a:schemeClr>
                </a:solidFill>
              </a:defRPr>
            </a:lvl1pPr>
            <a:lvl2pPr marL="580735" indent="0">
              <a:buNone/>
              <a:defRPr sz="2300">
                <a:solidFill>
                  <a:schemeClr val="tx1">
                    <a:tint val="75000"/>
                  </a:schemeClr>
                </a:solidFill>
              </a:defRPr>
            </a:lvl2pPr>
            <a:lvl3pPr marL="1161471" indent="0">
              <a:buNone/>
              <a:defRPr sz="2000">
                <a:solidFill>
                  <a:schemeClr val="tx1">
                    <a:tint val="75000"/>
                  </a:schemeClr>
                </a:solidFill>
              </a:defRPr>
            </a:lvl3pPr>
            <a:lvl4pPr marL="1742206" indent="0">
              <a:buNone/>
              <a:defRPr sz="1800">
                <a:solidFill>
                  <a:schemeClr val="tx1">
                    <a:tint val="75000"/>
                  </a:schemeClr>
                </a:solidFill>
              </a:defRPr>
            </a:lvl4pPr>
            <a:lvl5pPr marL="2322942" indent="0">
              <a:buNone/>
              <a:defRPr sz="1800">
                <a:solidFill>
                  <a:schemeClr val="tx1">
                    <a:tint val="75000"/>
                  </a:schemeClr>
                </a:solidFill>
              </a:defRPr>
            </a:lvl5pPr>
            <a:lvl6pPr marL="2903677" indent="0">
              <a:buNone/>
              <a:defRPr sz="1800">
                <a:solidFill>
                  <a:schemeClr val="tx1">
                    <a:tint val="75000"/>
                  </a:schemeClr>
                </a:solidFill>
              </a:defRPr>
            </a:lvl6pPr>
            <a:lvl7pPr marL="3484413" indent="0">
              <a:buNone/>
              <a:defRPr sz="1800">
                <a:solidFill>
                  <a:schemeClr val="tx1">
                    <a:tint val="75000"/>
                  </a:schemeClr>
                </a:solidFill>
              </a:defRPr>
            </a:lvl7pPr>
            <a:lvl8pPr marL="4065148" indent="0">
              <a:buNone/>
              <a:defRPr sz="1800">
                <a:solidFill>
                  <a:schemeClr val="tx1">
                    <a:tint val="75000"/>
                  </a:schemeClr>
                </a:solidFill>
              </a:defRPr>
            </a:lvl8pPr>
            <a:lvl9pPr marL="4645884"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548C1-9D5A-4274-9C54-DCF695E5F6B8}" type="datetime1">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394408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13565"/>
            <a:ext cx="6057900" cy="5129424"/>
          </a:xfrm>
        </p:spPr>
        <p:txBody>
          <a:bodyPr/>
          <a:lstStyle>
            <a:lvl1pPr>
              <a:defRPr sz="36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72300" y="1813565"/>
            <a:ext cx="6057900" cy="5129424"/>
          </a:xfrm>
        </p:spPr>
        <p:txBody>
          <a:bodyPr/>
          <a:lstStyle>
            <a:lvl1pPr>
              <a:defRPr sz="36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843C00-2049-4651-A2A4-C4E97EBE21FC}" type="datetime1">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2620080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3" y="1739796"/>
            <a:ext cx="6060281" cy="725063"/>
          </a:xfrm>
        </p:spPr>
        <p:txBody>
          <a:bodyPr anchor="b"/>
          <a:lstStyle>
            <a:lvl1pPr marL="0" indent="0">
              <a:buNone/>
              <a:defRPr sz="3000" b="1"/>
            </a:lvl1pPr>
            <a:lvl2pPr marL="580735" indent="0">
              <a:buNone/>
              <a:defRPr sz="2500" b="1"/>
            </a:lvl2pPr>
            <a:lvl3pPr marL="1161471" indent="0">
              <a:buNone/>
              <a:defRPr sz="2300" b="1"/>
            </a:lvl3pPr>
            <a:lvl4pPr marL="1742206" indent="0">
              <a:buNone/>
              <a:defRPr sz="2000" b="1"/>
            </a:lvl4pPr>
            <a:lvl5pPr marL="2322942" indent="0">
              <a:buNone/>
              <a:defRPr sz="2000" b="1"/>
            </a:lvl5pPr>
            <a:lvl6pPr marL="2903677" indent="0">
              <a:buNone/>
              <a:defRPr sz="2000" b="1"/>
            </a:lvl6pPr>
            <a:lvl7pPr marL="3484413" indent="0">
              <a:buNone/>
              <a:defRPr sz="2000" b="1"/>
            </a:lvl7pPr>
            <a:lvl8pPr marL="4065148" indent="0">
              <a:buNone/>
              <a:defRPr sz="2000" b="1"/>
            </a:lvl8pPr>
            <a:lvl9pPr marL="4645884"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85803" y="2464859"/>
            <a:ext cx="6060281" cy="4478127"/>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37" y="1739796"/>
            <a:ext cx="6062663" cy="725063"/>
          </a:xfrm>
        </p:spPr>
        <p:txBody>
          <a:bodyPr anchor="b"/>
          <a:lstStyle>
            <a:lvl1pPr marL="0" indent="0">
              <a:buNone/>
              <a:defRPr sz="3000" b="1"/>
            </a:lvl1pPr>
            <a:lvl2pPr marL="580735" indent="0">
              <a:buNone/>
              <a:defRPr sz="2500" b="1"/>
            </a:lvl2pPr>
            <a:lvl3pPr marL="1161471" indent="0">
              <a:buNone/>
              <a:defRPr sz="2300" b="1"/>
            </a:lvl3pPr>
            <a:lvl4pPr marL="1742206" indent="0">
              <a:buNone/>
              <a:defRPr sz="2000" b="1"/>
            </a:lvl4pPr>
            <a:lvl5pPr marL="2322942" indent="0">
              <a:buNone/>
              <a:defRPr sz="2000" b="1"/>
            </a:lvl5pPr>
            <a:lvl6pPr marL="2903677" indent="0">
              <a:buNone/>
              <a:defRPr sz="2000" b="1"/>
            </a:lvl6pPr>
            <a:lvl7pPr marL="3484413" indent="0">
              <a:buNone/>
              <a:defRPr sz="2000" b="1"/>
            </a:lvl7pPr>
            <a:lvl8pPr marL="4065148" indent="0">
              <a:buNone/>
              <a:defRPr sz="2000" b="1"/>
            </a:lvl8pPr>
            <a:lvl9pPr marL="4645884"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967537" y="2464859"/>
            <a:ext cx="6062663" cy="4478127"/>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BC11A0-9FC5-4905-B75C-6357EE745FDE}" type="datetime1">
              <a:rPr lang="en-US" smtClean="0"/>
              <a:t>12/21/2016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66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FD7CE5-4C44-46F9-B888-D11EE4BC5ECA}" type="datetime1">
              <a:rPr lang="en-US" smtClean="0"/>
              <a:t>12/21/2016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3568843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9939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4" y="309458"/>
            <a:ext cx="4512469" cy="1316990"/>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5362575" y="309462"/>
            <a:ext cx="7667625" cy="6633528"/>
          </a:xfrm>
        </p:spPr>
        <p:txBody>
          <a:bodyPr/>
          <a:lstStyle>
            <a:lvl1pPr>
              <a:defRPr sz="4100"/>
            </a:lvl1pPr>
            <a:lvl2pPr>
              <a:defRPr sz="36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4" y="1626452"/>
            <a:ext cx="4512469" cy="5316538"/>
          </a:xfrm>
        </p:spPr>
        <p:txBody>
          <a:bodyPr/>
          <a:lstStyle>
            <a:lvl1pPr marL="0" indent="0">
              <a:buNone/>
              <a:defRPr sz="1800"/>
            </a:lvl1pPr>
            <a:lvl2pPr marL="580735" indent="0">
              <a:buNone/>
              <a:defRPr sz="1500"/>
            </a:lvl2pPr>
            <a:lvl3pPr marL="1161471" indent="0">
              <a:buNone/>
              <a:defRPr sz="1300"/>
            </a:lvl3pPr>
            <a:lvl4pPr marL="1742206" indent="0">
              <a:buNone/>
              <a:defRPr sz="1100"/>
            </a:lvl4pPr>
            <a:lvl5pPr marL="2322942" indent="0">
              <a:buNone/>
              <a:defRPr sz="1100"/>
            </a:lvl5pPr>
            <a:lvl6pPr marL="2903677" indent="0">
              <a:buNone/>
              <a:defRPr sz="1100"/>
            </a:lvl6pPr>
            <a:lvl7pPr marL="3484413" indent="0">
              <a:buNone/>
              <a:defRPr sz="1100"/>
            </a:lvl7pPr>
            <a:lvl8pPr marL="4065148" indent="0">
              <a:buNone/>
              <a:defRPr sz="1100"/>
            </a:lvl8pPr>
            <a:lvl9pPr marL="4645884"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4AFB59-E3E4-41A5-9D40-490BAAFD55B5}" type="datetime1">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68121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3" y="5440681"/>
            <a:ext cx="8229600" cy="642303"/>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688433" y="694477"/>
            <a:ext cx="8229600" cy="4663440"/>
          </a:xfrm>
        </p:spPr>
        <p:txBody>
          <a:bodyPr/>
          <a:lstStyle>
            <a:lvl1pPr marL="0" indent="0">
              <a:buNone/>
              <a:defRPr sz="4100"/>
            </a:lvl1pPr>
            <a:lvl2pPr marL="580735" indent="0">
              <a:buNone/>
              <a:defRPr sz="3600"/>
            </a:lvl2pPr>
            <a:lvl3pPr marL="1161471" indent="0">
              <a:buNone/>
              <a:defRPr sz="3000"/>
            </a:lvl3pPr>
            <a:lvl4pPr marL="1742206" indent="0">
              <a:buNone/>
              <a:defRPr sz="2500"/>
            </a:lvl4pPr>
            <a:lvl5pPr marL="2322942" indent="0">
              <a:buNone/>
              <a:defRPr sz="2500"/>
            </a:lvl5pPr>
            <a:lvl6pPr marL="2903677" indent="0">
              <a:buNone/>
              <a:defRPr sz="2500"/>
            </a:lvl6pPr>
            <a:lvl7pPr marL="3484413" indent="0">
              <a:buNone/>
              <a:defRPr sz="2500"/>
            </a:lvl7pPr>
            <a:lvl8pPr marL="4065148" indent="0">
              <a:buNone/>
              <a:defRPr sz="2500"/>
            </a:lvl8pPr>
            <a:lvl9pPr marL="4645884" indent="0">
              <a:buNone/>
              <a:defRPr sz="2500"/>
            </a:lvl9pPr>
          </a:lstStyle>
          <a:p>
            <a:endParaRPr lang="en-US"/>
          </a:p>
        </p:txBody>
      </p:sp>
      <p:sp>
        <p:nvSpPr>
          <p:cNvPr id="4" name="Text Placeholder 3"/>
          <p:cNvSpPr>
            <a:spLocks noGrp="1"/>
          </p:cNvSpPr>
          <p:nvPr>
            <p:ph type="body" sz="half" idx="2"/>
          </p:nvPr>
        </p:nvSpPr>
        <p:spPr>
          <a:xfrm>
            <a:off x="2688433" y="6082983"/>
            <a:ext cx="8229600" cy="912178"/>
          </a:xfrm>
        </p:spPr>
        <p:txBody>
          <a:bodyPr/>
          <a:lstStyle>
            <a:lvl1pPr marL="0" indent="0">
              <a:buNone/>
              <a:defRPr sz="1800"/>
            </a:lvl1pPr>
            <a:lvl2pPr marL="580735" indent="0">
              <a:buNone/>
              <a:defRPr sz="1500"/>
            </a:lvl2pPr>
            <a:lvl3pPr marL="1161471" indent="0">
              <a:buNone/>
              <a:defRPr sz="1300"/>
            </a:lvl3pPr>
            <a:lvl4pPr marL="1742206" indent="0">
              <a:buNone/>
              <a:defRPr sz="1100"/>
            </a:lvl4pPr>
            <a:lvl5pPr marL="2322942" indent="0">
              <a:buNone/>
              <a:defRPr sz="1100"/>
            </a:lvl5pPr>
            <a:lvl6pPr marL="2903677" indent="0">
              <a:buNone/>
              <a:defRPr sz="1100"/>
            </a:lvl6pPr>
            <a:lvl7pPr marL="3484413" indent="0">
              <a:buNone/>
              <a:defRPr sz="1100"/>
            </a:lvl7pPr>
            <a:lvl8pPr marL="4065148" indent="0">
              <a:buNone/>
              <a:defRPr sz="1100"/>
            </a:lvl8pPr>
            <a:lvl9pPr marL="4645884"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BAF764-72F5-4022-861B-64244EA9EBD3}" type="datetime1">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1164736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colorTemperature colorTemp="11500"/>
                    </a14:imgEffect>
                    <a14:imgEffect>
                      <a14:saturation sat="400000"/>
                    </a14:imgEffect>
                  </a14:imgLayer>
                </a14:imgProps>
              </a:ex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11257"/>
            <a:ext cx="12344400" cy="1295400"/>
          </a:xfrm>
          <a:prstGeom prst="rect">
            <a:avLst/>
          </a:prstGeom>
        </p:spPr>
        <p:txBody>
          <a:bodyPr vert="horz" lIns="116147" tIns="58074" rIns="116147" bIns="5807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1813565"/>
            <a:ext cx="12344400" cy="5129424"/>
          </a:xfrm>
          <a:prstGeom prst="rect">
            <a:avLst/>
          </a:prstGeom>
        </p:spPr>
        <p:txBody>
          <a:bodyPr vert="horz" lIns="116147" tIns="58074" rIns="116147" bIns="5807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7203870"/>
            <a:ext cx="3200400" cy="413807"/>
          </a:xfrm>
          <a:prstGeom prst="rect">
            <a:avLst/>
          </a:prstGeom>
        </p:spPr>
        <p:txBody>
          <a:bodyPr vert="horz" lIns="116147" tIns="58074" rIns="116147" bIns="58074" rtlCol="0" anchor="ctr"/>
          <a:lstStyle>
            <a:lvl1pPr algn="l">
              <a:defRPr sz="1500">
                <a:solidFill>
                  <a:schemeClr val="tx1">
                    <a:tint val="75000"/>
                  </a:schemeClr>
                </a:solidFill>
              </a:defRPr>
            </a:lvl1pPr>
          </a:lstStyle>
          <a:p>
            <a:fld id="{B90C09E6-F1CC-4E28-9701-A31375FD8D70}" type="datetime1">
              <a:rPr lang="en-US" smtClean="0"/>
              <a:t>12/21/2016</a:t>
            </a:fld>
            <a:endParaRPr lang="en-US"/>
          </a:p>
        </p:txBody>
      </p:sp>
      <p:sp>
        <p:nvSpPr>
          <p:cNvPr id="5" name="Footer Placeholder 4"/>
          <p:cNvSpPr>
            <a:spLocks noGrp="1"/>
          </p:cNvSpPr>
          <p:nvPr>
            <p:ph type="ftr" sz="quarter" idx="3"/>
          </p:nvPr>
        </p:nvSpPr>
        <p:spPr>
          <a:xfrm>
            <a:off x="4686300" y="7203870"/>
            <a:ext cx="4343400" cy="413807"/>
          </a:xfrm>
          <a:prstGeom prst="rect">
            <a:avLst/>
          </a:prstGeom>
        </p:spPr>
        <p:txBody>
          <a:bodyPr vert="horz" lIns="116147" tIns="58074" rIns="116147" bIns="58074"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1" y="7203870"/>
            <a:ext cx="3200400" cy="413807"/>
          </a:xfrm>
          <a:prstGeom prst="rect">
            <a:avLst/>
          </a:prstGeom>
        </p:spPr>
        <p:txBody>
          <a:bodyPr vert="horz" lIns="116147" tIns="58074" rIns="116147" bIns="58074" rtlCol="0" anchor="ctr"/>
          <a:lstStyle>
            <a:lvl1pPr algn="r">
              <a:defRPr sz="1500">
                <a:solidFill>
                  <a:schemeClr val="tx1">
                    <a:tint val="75000"/>
                  </a:schemeClr>
                </a:solidFill>
              </a:defRPr>
            </a:lvl1pPr>
          </a:lstStyle>
          <a:p>
            <a:fld id="{A4827226-B2DA-46EC-8F7B-3176FBF1FC80}" type="slidenum">
              <a:rPr lang="en-US" smtClean="0"/>
              <a:t>‹#›</a:t>
            </a:fld>
            <a:endParaRPr lang="en-US"/>
          </a:p>
        </p:txBody>
      </p:sp>
    </p:spTree>
    <p:extLst>
      <p:ext uri="{BB962C8B-B14F-4D97-AF65-F5344CB8AC3E}">
        <p14:creationId xmlns:p14="http://schemas.microsoft.com/office/powerpoint/2010/main" val="3522819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161471" rtl="0" eaLnBrk="1" latinLnBrk="0" hangingPunct="1">
        <a:spcBef>
          <a:spcPct val="0"/>
        </a:spcBef>
        <a:buNone/>
        <a:defRPr sz="5600" kern="1200">
          <a:solidFill>
            <a:schemeClr val="tx1"/>
          </a:solidFill>
          <a:latin typeface="+mj-lt"/>
          <a:ea typeface="+mj-ea"/>
          <a:cs typeface="+mj-cs"/>
        </a:defRPr>
      </a:lvl1pPr>
    </p:titleStyle>
    <p:bodyStyle>
      <a:lvl1pPr marL="435552" indent="-435552" algn="l" defTabSz="1161471"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43695" indent="-362960" algn="l" defTabSz="1161471"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51839" indent="-290368" algn="l" defTabSz="1161471"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32574" indent="-290368" algn="l" defTabSz="1161471"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613309" indent="-290368" algn="l" defTabSz="1161471"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94045" indent="-290368" algn="l" defTabSz="1161471"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74780" indent="-290368" algn="l" defTabSz="1161471"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55516" indent="-290368" algn="l" defTabSz="1161471"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36251" indent="-290368" algn="l" defTabSz="1161471"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61471" rtl="0" eaLnBrk="1" latinLnBrk="0" hangingPunct="1">
        <a:defRPr sz="2300" kern="1200">
          <a:solidFill>
            <a:schemeClr val="tx1"/>
          </a:solidFill>
          <a:latin typeface="+mn-lt"/>
          <a:ea typeface="+mn-ea"/>
          <a:cs typeface="+mn-cs"/>
        </a:defRPr>
      </a:lvl1pPr>
      <a:lvl2pPr marL="580735" algn="l" defTabSz="1161471" rtl="0" eaLnBrk="1" latinLnBrk="0" hangingPunct="1">
        <a:defRPr sz="2300" kern="1200">
          <a:solidFill>
            <a:schemeClr val="tx1"/>
          </a:solidFill>
          <a:latin typeface="+mn-lt"/>
          <a:ea typeface="+mn-ea"/>
          <a:cs typeface="+mn-cs"/>
        </a:defRPr>
      </a:lvl2pPr>
      <a:lvl3pPr marL="1161471" algn="l" defTabSz="1161471" rtl="0" eaLnBrk="1" latinLnBrk="0" hangingPunct="1">
        <a:defRPr sz="2300" kern="1200">
          <a:solidFill>
            <a:schemeClr val="tx1"/>
          </a:solidFill>
          <a:latin typeface="+mn-lt"/>
          <a:ea typeface="+mn-ea"/>
          <a:cs typeface="+mn-cs"/>
        </a:defRPr>
      </a:lvl3pPr>
      <a:lvl4pPr marL="1742206" algn="l" defTabSz="1161471" rtl="0" eaLnBrk="1" latinLnBrk="0" hangingPunct="1">
        <a:defRPr sz="2300" kern="1200">
          <a:solidFill>
            <a:schemeClr val="tx1"/>
          </a:solidFill>
          <a:latin typeface="+mn-lt"/>
          <a:ea typeface="+mn-ea"/>
          <a:cs typeface="+mn-cs"/>
        </a:defRPr>
      </a:lvl4pPr>
      <a:lvl5pPr marL="2322942" algn="l" defTabSz="1161471" rtl="0" eaLnBrk="1" latinLnBrk="0" hangingPunct="1">
        <a:defRPr sz="2300" kern="1200">
          <a:solidFill>
            <a:schemeClr val="tx1"/>
          </a:solidFill>
          <a:latin typeface="+mn-lt"/>
          <a:ea typeface="+mn-ea"/>
          <a:cs typeface="+mn-cs"/>
        </a:defRPr>
      </a:lvl5pPr>
      <a:lvl6pPr marL="2903677" algn="l" defTabSz="1161471" rtl="0" eaLnBrk="1" latinLnBrk="0" hangingPunct="1">
        <a:defRPr sz="2300" kern="1200">
          <a:solidFill>
            <a:schemeClr val="tx1"/>
          </a:solidFill>
          <a:latin typeface="+mn-lt"/>
          <a:ea typeface="+mn-ea"/>
          <a:cs typeface="+mn-cs"/>
        </a:defRPr>
      </a:lvl6pPr>
      <a:lvl7pPr marL="3484413" algn="l" defTabSz="1161471" rtl="0" eaLnBrk="1" latinLnBrk="0" hangingPunct="1">
        <a:defRPr sz="2300" kern="1200">
          <a:solidFill>
            <a:schemeClr val="tx1"/>
          </a:solidFill>
          <a:latin typeface="+mn-lt"/>
          <a:ea typeface="+mn-ea"/>
          <a:cs typeface="+mn-cs"/>
        </a:defRPr>
      </a:lvl7pPr>
      <a:lvl8pPr marL="4065148" algn="l" defTabSz="1161471" rtl="0" eaLnBrk="1" latinLnBrk="0" hangingPunct="1">
        <a:defRPr sz="2300" kern="1200">
          <a:solidFill>
            <a:schemeClr val="tx1"/>
          </a:solidFill>
          <a:latin typeface="+mn-lt"/>
          <a:ea typeface="+mn-ea"/>
          <a:cs typeface="+mn-cs"/>
        </a:defRPr>
      </a:lvl8pPr>
      <a:lvl9pPr marL="4645884" algn="l" defTabSz="1161471"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9.wd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8.wdp"/><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microsoft.com/office/2007/relationships/hdphoto" Target="../media/hdphoto10.wdp"/><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8.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829801" y="7203870"/>
            <a:ext cx="3200400" cy="413807"/>
          </a:xfrm>
        </p:spPr>
        <p:txBody>
          <a:bodyPr/>
          <a:lstStyle/>
          <a:p>
            <a:fld id="{A4827226-B2DA-46EC-8F7B-3176FBF1FC80}" type="slidenum">
              <a:rPr lang="en-US" smtClean="0"/>
              <a:t>1</a:t>
            </a:fld>
            <a:endParaRPr lang="en-US"/>
          </a:p>
        </p:txBody>
      </p:sp>
      <p:sp>
        <p:nvSpPr>
          <p:cNvPr id="3" name="TextBox 2"/>
          <p:cNvSpPr txBox="1"/>
          <p:nvPr/>
        </p:nvSpPr>
        <p:spPr>
          <a:xfrm>
            <a:off x="3048000" y="298939"/>
            <a:ext cx="7620000" cy="764706"/>
          </a:xfrm>
          <a:prstGeom prst="rect">
            <a:avLst/>
          </a:prstGeom>
          <a:noFill/>
        </p:spPr>
        <p:txBody>
          <a:bodyPr wrap="square" lIns="116147" tIns="58074" rIns="116147" bIns="58074" rtlCol="0">
            <a:spAutoFit/>
          </a:bodyPr>
          <a:lstStyle/>
          <a:p>
            <a:pPr algn="ctr"/>
            <a:r>
              <a:rPr lang="en-US" sz="4100" b="1" u="sng" dirty="0">
                <a:latin typeface="Book Antiqua" pitchFamily="18" charset="0"/>
              </a:rPr>
              <a:t>Subject to follow</a:t>
            </a:r>
          </a:p>
        </p:txBody>
      </p:sp>
      <p:sp>
        <p:nvSpPr>
          <p:cNvPr id="4" name="TextBox 3"/>
          <p:cNvSpPr txBox="1"/>
          <p:nvPr/>
        </p:nvSpPr>
        <p:spPr>
          <a:xfrm>
            <a:off x="1333500" y="996462"/>
            <a:ext cx="11525250" cy="6118925"/>
          </a:xfrm>
          <a:prstGeom prst="rect">
            <a:avLst/>
          </a:prstGeom>
          <a:noFill/>
        </p:spPr>
        <p:txBody>
          <a:bodyPr wrap="square" lIns="116147" tIns="58074" rIns="116147" bIns="58074" rtlCol="0">
            <a:spAutoFit/>
          </a:bodyPr>
          <a:lstStyle/>
          <a:p>
            <a:pPr algn="just"/>
            <a:r>
              <a:rPr lang="en-US" sz="3000" b="1" dirty="0">
                <a:latin typeface="Book Antiqua" pitchFamily="18" charset="0"/>
              </a:rPr>
              <a:t>Dear colleagues,</a:t>
            </a:r>
          </a:p>
          <a:p>
            <a:pPr algn="just"/>
            <a:r>
              <a:rPr lang="en-US" sz="3000" b="1" dirty="0">
                <a:latin typeface="Book Antiqua" pitchFamily="18" charset="0"/>
              </a:rPr>
              <a:t>How are you? I think you are well &amp; good. I would like to request you to read the notes in normal mood carefully below the ‘Click to add notes’ option to conduct the class spontaneously. If you  think any change to take the class more effectively, you can do that. In case of any inquiry please call 01556652300. </a:t>
            </a:r>
          </a:p>
          <a:p>
            <a:pPr algn="just"/>
            <a:endParaRPr lang="en-US" sz="3000" b="1" dirty="0">
              <a:latin typeface="Book Antiqua" pitchFamily="18" charset="0"/>
            </a:endParaRPr>
          </a:p>
          <a:p>
            <a:pPr algn="just"/>
            <a:r>
              <a:rPr lang="en-US" sz="3000" b="1" dirty="0">
                <a:latin typeface="Book Antiqua" pitchFamily="18" charset="0"/>
              </a:rPr>
              <a:t>Your near and dear</a:t>
            </a:r>
          </a:p>
          <a:p>
            <a:pPr algn="just"/>
            <a:r>
              <a:rPr lang="en-US" sz="3000" b="1" dirty="0">
                <a:latin typeface="Book Antiqua" pitchFamily="18" charset="0"/>
              </a:rPr>
              <a:t>Md. </a:t>
            </a:r>
            <a:r>
              <a:rPr lang="en-US" sz="3000" b="1" dirty="0" err="1">
                <a:latin typeface="Book Antiqua" pitchFamily="18" charset="0"/>
              </a:rPr>
              <a:t>Hasan</a:t>
            </a:r>
            <a:r>
              <a:rPr lang="en-US" sz="3000" b="1" dirty="0">
                <a:latin typeface="Book Antiqua" pitchFamily="18" charset="0"/>
              </a:rPr>
              <a:t> </a:t>
            </a:r>
            <a:r>
              <a:rPr lang="en-US" sz="3000" b="1" dirty="0" err="1">
                <a:latin typeface="Book Antiqua" pitchFamily="18" charset="0"/>
              </a:rPr>
              <a:t>Hafizur</a:t>
            </a:r>
            <a:r>
              <a:rPr lang="en-US" sz="3000" b="1" dirty="0">
                <a:latin typeface="Book Antiqua" pitchFamily="18" charset="0"/>
              </a:rPr>
              <a:t> </a:t>
            </a:r>
            <a:r>
              <a:rPr lang="en-US" sz="3000" b="1" dirty="0" err="1">
                <a:latin typeface="Book Antiqua" pitchFamily="18" charset="0"/>
              </a:rPr>
              <a:t>Rahman</a:t>
            </a:r>
            <a:endParaRPr lang="en-US" sz="3000" b="1" dirty="0">
              <a:latin typeface="Book Antiqua" pitchFamily="18" charset="0"/>
            </a:endParaRPr>
          </a:p>
          <a:p>
            <a:pPr algn="just"/>
            <a:r>
              <a:rPr lang="en-US" sz="3000" b="1" dirty="0">
                <a:latin typeface="Book Antiqua" pitchFamily="18" charset="0"/>
              </a:rPr>
              <a:t>Content developer (English)</a:t>
            </a:r>
          </a:p>
          <a:p>
            <a:pPr algn="just"/>
            <a:r>
              <a:rPr lang="en-US" sz="3000" b="1" dirty="0">
                <a:latin typeface="Book Antiqua" pitchFamily="18" charset="0"/>
              </a:rPr>
              <a:t>Cambrian School &amp; College</a:t>
            </a:r>
          </a:p>
          <a:p>
            <a:pPr algn="just"/>
            <a:r>
              <a:rPr lang="en-US" sz="3000" b="1" dirty="0">
                <a:latin typeface="Book Antiqua" pitchFamily="18" charset="0"/>
              </a:rPr>
              <a:t>Dhaka.</a:t>
            </a:r>
          </a:p>
        </p:txBody>
      </p:sp>
    </p:spTree>
    <p:extLst>
      <p:ext uri="{BB962C8B-B14F-4D97-AF65-F5344CB8AC3E}">
        <p14:creationId xmlns:p14="http://schemas.microsoft.com/office/powerpoint/2010/main" val="456758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447800" y="4800600"/>
            <a:ext cx="11353800" cy="190500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latin typeface="Book Antiqua" pitchFamily="18" charset="0"/>
              </a:rPr>
              <a:t>The third and last one was </a:t>
            </a:r>
            <a:r>
              <a:rPr lang="en-US" sz="3200" b="1" dirty="0" err="1" smtClean="0">
                <a:latin typeface="Book Antiqua" pitchFamily="18" charset="0"/>
              </a:rPr>
              <a:t>Bassanio</a:t>
            </a:r>
            <a:r>
              <a:rPr lang="en-US" sz="3200" b="1" dirty="0" smtClean="0">
                <a:latin typeface="Book Antiqua" pitchFamily="18" charset="0"/>
              </a:rPr>
              <a:t>.</a:t>
            </a:r>
            <a:endParaRPr lang="en-US" sz="3200" b="1" dirty="0">
              <a:latin typeface="Book Antiqua" pitchFamily="18" charset="0"/>
            </a:endParaRPr>
          </a:p>
        </p:txBody>
      </p:sp>
      <p:sp>
        <p:nvSpPr>
          <p:cNvPr id="4" name="Horizontal Scroll 3"/>
          <p:cNvSpPr/>
          <p:nvPr/>
        </p:nvSpPr>
        <p:spPr>
          <a:xfrm>
            <a:off x="460616" y="1219200"/>
            <a:ext cx="12625552" cy="6324600"/>
          </a:xfrm>
          <a:prstGeom prst="horizontalScroll">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63500" algn="just">
              <a:lnSpc>
                <a:spcPts val="3900"/>
              </a:lnSpc>
              <a:tabLst>
                <a:tab pos="10452100" algn="r"/>
                <a:tab pos="10579100" algn="r"/>
              </a:tabLst>
            </a:pPr>
            <a:r>
              <a:rPr lang="en-US" sz="2800" b="1" dirty="0">
                <a:latin typeface="Book Antiqua" pitchFamily="18" charset="0"/>
              </a:rPr>
              <a:t>He looked at the caskets for a long time. He thought, </a:t>
            </a:r>
            <a:r>
              <a:rPr lang="en-US" sz="2800" b="1" dirty="0" smtClean="0">
                <a:latin typeface="Book Antiqua" pitchFamily="18" charset="0"/>
              </a:rPr>
              <a:t>“ Appearances </a:t>
            </a:r>
            <a:r>
              <a:rPr lang="en-US" sz="2800" b="1" dirty="0">
                <a:latin typeface="Book Antiqua" pitchFamily="18" charset="0"/>
              </a:rPr>
              <a:t>are often misleading. Bad men appear good and they hide their </a:t>
            </a:r>
            <a:r>
              <a:rPr lang="en-US" sz="2800" b="1" dirty="0" smtClean="0">
                <a:latin typeface="Book Antiqua" pitchFamily="18" charset="0"/>
              </a:rPr>
              <a:t>inner ugliness </a:t>
            </a:r>
            <a:r>
              <a:rPr lang="en-US" sz="2800" b="1" dirty="0">
                <a:latin typeface="Book Antiqua" pitchFamily="18" charset="0"/>
              </a:rPr>
              <a:t>under fine clothes.” So he chose the plain looking lead casket. On </a:t>
            </a:r>
            <a:r>
              <a:rPr lang="en-US" sz="2800" b="1" dirty="0" smtClean="0">
                <a:latin typeface="Book Antiqua" pitchFamily="18" charset="0"/>
              </a:rPr>
              <a:t>opening the </a:t>
            </a:r>
            <a:r>
              <a:rPr lang="en-US" sz="2800" b="1" dirty="0">
                <a:latin typeface="Book Antiqua" pitchFamily="18" charset="0"/>
              </a:rPr>
              <a:t>casket, he found the portrait of Portia inside.</a:t>
            </a:r>
          </a:p>
        </p:txBody>
      </p:sp>
    </p:spTree>
    <p:extLst>
      <p:ext uri="{BB962C8B-B14F-4D97-AF65-F5344CB8AC3E}">
        <p14:creationId xmlns:p14="http://schemas.microsoft.com/office/powerpoint/2010/main" val="119513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533400" y="304800"/>
            <a:ext cx="12573000" cy="1066800"/>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Book Antiqua" pitchFamily="18" charset="0"/>
              </a:rPr>
              <a:t>Let us know some new words  to have  clear  idea about the topics.</a:t>
            </a:r>
            <a:endParaRPr lang="en-US" sz="2800" b="1" dirty="0">
              <a:latin typeface="Book Antiqua" pitchFamily="18" charset="0"/>
            </a:endParaRPr>
          </a:p>
        </p:txBody>
      </p:sp>
      <p:sp>
        <p:nvSpPr>
          <p:cNvPr id="3" name="Down Arrow Callout 2"/>
          <p:cNvSpPr/>
          <p:nvPr/>
        </p:nvSpPr>
        <p:spPr>
          <a:xfrm>
            <a:off x="533400" y="1600201"/>
            <a:ext cx="3733800" cy="1142999"/>
          </a:xfrm>
          <a:prstGeom prst="downArrowCallout">
            <a:avLst>
              <a:gd name="adj1" fmla="val 39483"/>
              <a:gd name="adj2" fmla="val 40517"/>
              <a:gd name="adj3" fmla="val 25000"/>
              <a:gd name="adj4" fmla="val 53155"/>
            </a:avLst>
          </a:prstGeom>
          <a:ln w="508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a:latin typeface="Book Antiqua" pitchFamily="18" charset="0"/>
              </a:rPr>
              <a:t>C</a:t>
            </a:r>
            <a:r>
              <a:rPr lang="en-US" sz="3200" b="1" dirty="0" smtClean="0">
                <a:latin typeface="Book Antiqua" pitchFamily="18" charset="0"/>
              </a:rPr>
              <a:t>askets</a:t>
            </a:r>
            <a:endParaRPr lang="en-US" sz="3200" b="1" dirty="0">
              <a:latin typeface="Book Antiqua" pitchFamily="18" charset="0"/>
            </a:endParaRPr>
          </a:p>
        </p:txBody>
      </p:sp>
      <p:sp>
        <p:nvSpPr>
          <p:cNvPr id="9" name="Cube 8"/>
          <p:cNvSpPr/>
          <p:nvPr/>
        </p:nvSpPr>
        <p:spPr>
          <a:xfrm>
            <a:off x="533400" y="2819400"/>
            <a:ext cx="3733800" cy="3761028"/>
          </a:xfrm>
          <a:prstGeom prst="cube">
            <a:avLst>
              <a:gd name="adj" fmla="val 11489"/>
            </a:avLst>
          </a:prstGeom>
          <a:ln w="50800"/>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Book Antiqua" pitchFamily="18" charset="0"/>
              </a:rPr>
              <a:t>Ornament box,</a:t>
            </a:r>
          </a:p>
          <a:p>
            <a:pPr algn="ctr"/>
            <a:r>
              <a:rPr lang="en-US" sz="2800" b="1" dirty="0" smtClean="0">
                <a:latin typeface="Book Antiqua" pitchFamily="18" charset="0"/>
              </a:rPr>
              <a:t>Chests, treasuries</a:t>
            </a:r>
          </a:p>
        </p:txBody>
      </p:sp>
      <p:sp>
        <p:nvSpPr>
          <p:cNvPr id="10" name="TextBox 9"/>
          <p:cNvSpPr txBox="1"/>
          <p:nvPr/>
        </p:nvSpPr>
        <p:spPr>
          <a:xfrm>
            <a:off x="533400" y="6858000"/>
            <a:ext cx="125730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We use caskets to save our ornaments.</a:t>
            </a:r>
            <a:endParaRPr lang="en-US" sz="2800" b="1" dirty="0">
              <a:latin typeface="Book Antiqua"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04046" y="1672040"/>
            <a:ext cx="8181333" cy="4908388"/>
          </a:xfrm>
          <a:prstGeom prst="rect">
            <a:avLst/>
          </a:prstGeom>
        </p:spPr>
      </p:pic>
    </p:spTree>
    <p:extLst>
      <p:ext uri="{BB962C8B-B14F-4D97-AF65-F5344CB8AC3E}">
        <p14:creationId xmlns:p14="http://schemas.microsoft.com/office/powerpoint/2010/main" val="202186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Down Arrow Callout 1"/>
          <p:cNvSpPr/>
          <p:nvPr/>
        </p:nvSpPr>
        <p:spPr>
          <a:xfrm>
            <a:off x="457200" y="685800"/>
            <a:ext cx="12801600" cy="1142999"/>
          </a:xfrm>
          <a:prstGeom prst="downArrowCallout">
            <a:avLst>
              <a:gd name="adj1" fmla="val 39483"/>
              <a:gd name="adj2" fmla="val 40517"/>
              <a:gd name="adj3" fmla="val 25000"/>
              <a:gd name="adj4" fmla="val 53155"/>
            </a:avLst>
          </a:prstGeom>
          <a:ln w="508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Suitor</a:t>
            </a:r>
            <a:endParaRPr lang="en-US" sz="3200" b="1" dirty="0">
              <a:latin typeface="Book Antiqua" pitchFamily="18" charset="0"/>
            </a:endParaRPr>
          </a:p>
        </p:txBody>
      </p:sp>
      <p:sp>
        <p:nvSpPr>
          <p:cNvPr id="3" name="Cube 2"/>
          <p:cNvSpPr/>
          <p:nvPr/>
        </p:nvSpPr>
        <p:spPr>
          <a:xfrm>
            <a:off x="457200" y="1828799"/>
            <a:ext cx="3733800" cy="4751629"/>
          </a:xfrm>
          <a:prstGeom prst="cube">
            <a:avLst>
              <a:gd name="adj" fmla="val 11489"/>
            </a:avLst>
          </a:prstGeom>
          <a:ln w="50800"/>
        </p:spPr>
        <p:style>
          <a:lnRef idx="1">
            <a:schemeClr val="dk1"/>
          </a:lnRef>
          <a:fillRef idx="2">
            <a:schemeClr val="dk1"/>
          </a:fillRef>
          <a:effectRef idx="1">
            <a:schemeClr val="dk1"/>
          </a:effectRef>
          <a:fontRef idx="minor">
            <a:schemeClr val="dk1"/>
          </a:fontRef>
        </p:style>
        <p:txBody>
          <a:bodyPr rtlCol="0" anchor="ctr"/>
          <a:lstStyle/>
          <a:p>
            <a:pPr algn="just">
              <a:tabLst>
                <a:tab pos="284163" algn="l"/>
              </a:tabLst>
            </a:pPr>
            <a:r>
              <a:rPr lang="en-US" sz="2800" b="1" dirty="0" smtClean="0">
                <a:latin typeface="Book Antiqua" pitchFamily="18" charset="0"/>
              </a:rPr>
              <a:t>A man with a view to wed a particular woman, lover, admirer</a:t>
            </a:r>
          </a:p>
        </p:txBody>
      </p:sp>
      <p:sp>
        <p:nvSpPr>
          <p:cNvPr id="4" name="TextBox 3"/>
          <p:cNvSpPr txBox="1"/>
          <p:nvPr/>
        </p:nvSpPr>
        <p:spPr>
          <a:xfrm>
            <a:off x="457200" y="6858000"/>
            <a:ext cx="12801600" cy="584775"/>
          </a:xfrm>
          <a:prstGeom prst="rect">
            <a:avLst/>
          </a:prstGeom>
          <a:noFill/>
          <a:ln>
            <a:solidFill>
              <a:schemeClr val="tx1"/>
            </a:solidFill>
          </a:ln>
        </p:spPr>
        <p:txBody>
          <a:bodyPr wrap="square" rtlCol="0">
            <a:spAutoFit/>
          </a:bodyPr>
          <a:lstStyle/>
          <a:p>
            <a:pPr algn="ctr"/>
            <a:r>
              <a:rPr lang="en-US" sz="3200" b="1" dirty="0" smtClean="0">
                <a:latin typeface="Book Antiqua" pitchFamily="18" charset="0"/>
              </a:rPr>
              <a:t>Three suitors came to wed Portia.</a:t>
            </a:r>
            <a:endParaRPr lang="en-US" sz="3200" b="1" dirty="0">
              <a:latin typeface="Book Antiqua" pitchFamily="18" charset="0"/>
            </a:endParaRPr>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48654" y="1828799"/>
            <a:ext cx="8946932" cy="4742931"/>
          </a:xfrm>
          <a:prstGeom prst="rect">
            <a:avLst/>
          </a:prstGeom>
          <a:ln>
            <a:solidFill>
              <a:schemeClr val="tx1"/>
            </a:solidFill>
          </a:ln>
        </p:spPr>
      </p:pic>
    </p:spTree>
    <p:extLst>
      <p:ext uri="{BB962C8B-B14F-4D97-AF65-F5344CB8AC3E}">
        <p14:creationId xmlns:p14="http://schemas.microsoft.com/office/powerpoint/2010/main" val="361966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Down Arrow Callout 1"/>
          <p:cNvSpPr/>
          <p:nvPr/>
        </p:nvSpPr>
        <p:spPr>
          <a:xfrm>
            <a:off x="685800" y="685800"/>
            <a:ext cx="3733800" cy="1142999"/>
          </a:xfrm>
          <a:prstGeom prst="downArrowCallout">
            <a:avLst>
              <a:gd name="adj1" fmla="val 39483"/>
              <a:gd name="adj2" fmla="val 40517"/>
              <a:gd name="adj3" fmla="val 25000"/>
              <a:gd name="adj4" fmla="val 53155"/>
            </a:avLst>
          </a:prstGeom>
          <a:ln w="508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Skull</a:t>
            </a:r>
            <a:endParaRPr lang="en-US" sz="3200" b="1" dirty="0">
              <a:latin typeface="Book Antiqua" pitchFamily="18" charset="0"/>
            </a:endParaRPr>
          </a:p>
        </p:txBody>
      </p:sp>
      <p:sp>
        <p:nvSpPr>
          <p:cNvPr id="3" name="Cube 2"/>
          <p:cNvSpPr/>
          <p:nvPr/>
        </p:nvSpPr>
        <p:spPr>
          <a:xfrm>
            <a:off x="685800" y="1828799"/>
            <a:ext cx="3733800" cy="4751629"/>
          </a:xfrm>
          <a:prstGeom prst="cube">
            <a:avLst>
              <a:gd name="adj" fmla="val 11489"/>
            </a:avLst>
          </a:prstGeom>
          <a:ln w="50800"/>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Book Antiqua" pitchFamily="18" charset="0"/>
              </a:rPr>
              <a:t>Bare head</a:t>
            </a:r>
            <a:endParaRPr lang="en-US" sz="2800" b="1" dirty="0">
              <a:latin typeface="Book Antiqua" pitchFamily="18" charset="0"/>
            </a:endParaRPr>
          </a:p>
        </p:txBody>
      </p:sp>
      <p:sp>
        <p:nvSpPr>
          <p:cNvPr id="4" name="TextBox 3"/>
          <p:cNvSpPr txBox="1"/>
          <p:nvPr/>
        </p:nvSpPr>
        <p:spPr>
          <a:xfrm>
            <a:off x="685800" y="6858000"/>
            <a:ext cx="12344400" cy="584775"/>
          </a:xfrm>
          <a:prstGeom prst="rect">
            <a:avLst/>
          </a:prstGeom>
          <a:noFill/>
          <a:ln>
            <a:solidFill>
              <a:schemeClr val="tx1"/>
            </a:solidFill>
          </a:ln>
        </p:spPr>
        <p:txBody>
          <a:bodyPr wrap="square" rtlCol="0">
            <a:spAutoFit/>
          </a:bodyPr>
          <a:lstStyle/>
          <a:p>
            <a:pPr algn="ctr"/>
            <a:r>
              <a:rPr lang="en-US" sz="3200" b="1" dirty="0" smtClean="0">
                <a:latin typeface="Book Antiqua" pitchFamily="18" charset="0"/>
              </a:rPr>
              <a:t>The price of Morocco found a human skull in the gold casket.</a:t>
            </a:r>
            <a:endParaRPr lang="en-US" sz="3200" b="1" dirty="0">
              <a:latin typeface="Book Antiqua" pitchFamily="18"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7400" y="-10510"/>
            <a:ext cx="5355566" cy="7101646"/>
          </a:xfrm>
          <a:prstGeom prst="rect">
            <a:avLst/>
          </a:prstGeom>
        </p:spPr>
      </p:pic>
    </p:spTree>
    <p:extLst>
      <p:ext uri="{BB962C8B-B14F-4D97-AF65-F5344CB8AC3E}">
        <p14:creationId xmlns:p14="http://schemas.microsoft.com/office/powerpoint/2010/main" val="329158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Down Arrow Callout 1"/>
          <p:cNvSpPr/>
          <p:nvPr/>
        </p:nvSpPr>
        <p:spPr>
          <a:xfrm>
            <a:off x="685800" y="685800"/>
            <a:ext cx="3733800" cy="1142999"/>
          </a:xfrm>
          <a:prstGeom prst="downArrowCallout">
            <a:avLst>
              <a:gd name="adj1" fmla="val 39483"/>
              <a:gd name="adj2" fmla="val 40517"/>
              <a:gd name="adj3" fmla="val 25000"/>
              <a:gd name="adj4" fmla="val 53155"/>
            </a:avLst>
          </a:prstGeom>
          <a:ln w="50800" cap="sq">
            <a:solidFill>
              <a:schemeClr val="tx1"/>
            </a:solidFill>
            <a:miter lim="800000"/>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a:latin typeface="Book Antiqua" pitchFamily="18" charset="0"/>
              </a:rPr>
              <a:t>D</a:t>
            </a:r>
            <a:r>
              <a:rPr lang="en-US" sz="3200" b="1" dirty="0" smtClean="0">
                <a:latin typeface="Book Antiqua" pitchFamily="18" charset="0"/>
              </a:rPr>
              <a:t>eserve</a:t>
            </a:r>
            <a:endParaRPr lang="en-US" sz="3200" b="1" dirty="0">
              <a:latin typeface="Book Antiqua" pitchFamily="18" charset="0"/>
            </a:endParaRPr>
          </a:p>
        </p:txBody>
      </p:sp>
      <p:sp>
        <p:nvSpPr>
          <p:cNvPr id="3" name="Cube 2"/>
          <p:cNvSpPr/>
          <p:nvPr/>
        </p:nvSpPr>
        <p:spPr>
          <a:xfrm>
            <a:off x="685800" y="1828799"/>
            <a:ext cx="3733800" cy="4751629"/>
          </a:xfrm>
          <a:prstGeom prst="cube">
            <a:avLst>
              <a:gd name="adj" fmla="val 11489"/>
            </a:avLst>
          </a:prstGeom>
          <a:ln w="50800"/>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Book Antiqua" pitchFamily="18" charset="0"/>
              </a:rPr>
              <a:t>Earn, </a:t>
            </a:r>
          </a:p>
          <a:p>
            <a:pPr algn="ctr"/>
            <a:r>
              <a:rPr lang="en-US" sz="2800" b="1" dirty="0" smtClean="0">
                <a:latin typeface="Book Antiqua" pitchFamily="18" charset="0"/>
              </a:rPr>
              <a:t>be worthy of</a:t>
            </a:r>
            <a:endParaRPr lang="en-US" sz="2800" b="1" dirty="0">
              <a:latin typeface="Book Antiqua" pitchFamily="18" charset="0"/>
            </a:endParaRPr>
          </a:p>
        </p:txBody>
      </p:sp>
      <p:sp>
        <p:nvSpPr>
          <p:cNvPr id="4" name="TextBox 3"/>
          <p:cNvSpPr txBox="1"/>
          <p:nvPr/>
        </p:nvSpPr>
        <p:spPr>
          <a:xfrm>
            <a:off x="685800" y="6858000"/>
            <a:ext cx="12344400" cy="646331"/>
          </a:xfrm>
          <a:prstGeom prst="rect">
            <a:avLst/>
          </a:prstGeom>
          <a:noFill/>
          <a:ln>
            <a:solidFill>
              <a:schemeClr val="tx1"/>
            </a:solidFill>
          </a:ln>
        </p:spPr>
        <p:txBody>
          <a:bodyPr wrap="square" rtlCol="0">
            <a:spAutoFit/>
          </a:bodyPr>
          <a:lstStyle/>
          <a:p>
            <a:pPr algn="ctr"/>
            <a:r>
              <a:rPr lang="en-US" sz="3600" b="1" dirty="0" smtClean="0">
                <a:latin typeface="Book Antiqua" pitchFamily="18" charset="0"/>
              </a:rPr>
              <a:t>He thought that he would deserve the best.</a:t>
            </a:r>
            <a:endParaRPr lang="en-US" sz="3600" b="1" dirty="0">
              <a:latin typeface="Book Antiqua" pitchFamily="18" charset="0"/>
            </a:endParaRPr>
          </a:p>
        </p:txBody>
      </p:sp>
      <p:grpSp>
        <p:nvGrpSpPr>
          <p:cNvPr id="9" name="Group 8"/>
          <p:cNvGrpSpPr/>
          <p:nvPr/>
        </p:nvGrpSpPr>
        <p:grpSpPr>
          <a:xfrm>
            <a:off x="4724399" y="680355"/>
            <a:ext cx="8297918" cy="5894630"/>
            <a:chOff x="4724399" y="680355"/>
            <a:chExt cx="8297918" cy="5894630"/>
          </a:xfrm>
        </p:grpSpPr>
        <p:pic>
          <p:nvPicPr>
            <p:cNvPr id="6" name="Picture 5"/>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a:stretch/>
          </p:blipFill>
          <p:spPr>
            <a:xfrm>
              <a:off x="4724399" y="680357"/>
              <a:ext cx="5257801" cy="5894628"/>
            </a:xfrm>
            <a:prstGeom prst="rect">
              <a:avLst/>
            </a:prstGeom>
          </p:spPr>
        </p:pic>
        <p:pic>
          <p:nvPicPr>
            <p:cNvPr id="8" name="Picture 7"/>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14000"/>
                      </a14:imgEffect>
                    </a14:imgLayer>
                  </a14:imgProps>
                </a:ext>
                <a:ext uri="{28A0092B-C50C-407E-A947-70E740481C1C}">
                  <a14:useLocalDpi xmlns:a14="http://schemas.microsoft.com/office/drawing/2010/main"/>
                </a:ext>
              </a:extLst>
            </a:blip>
            <a:srcRect/>
            <a:stretch/>
          </p:blipFill>
          <p:spPr>
            <a:xfrm>
              <a:off x="9982200" y="680355"/>
              <a:ext cx="3040117" cy="5894629"/>
            </a:xfrm>
            <a:prstGeom prst="rect">
              <a:avLst/>
            </a:prstGeom>
          </p:spPr>
        </p:pic>
      </p:grpSp>
    </p:spTree>
    <p:extLst>
      <p:ext uri="{BB962C8B-B14F-4D97-AF65-F5344CB8AC3E}">
        <p14:creationId xmlns:p14="http://schemas.microsoft.com/office/powerpoint/2010/main" val="82457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Down Arrow Callout 1"/>
          <p:cNvSpPr/>
          <p:nvPr/>
        </p:nvSpPr>
        <p:spPr>
          <a:xfrm>
            <a:off x="685800" y="685800"/>
            <a:ext cx="3733800" cy="1142999"/>
          </a:xfrm>
          <a:prstGeom prst="downArrowCallout">
            <a:avLst>
              <a:gd name="adj1" fmla="val 39483"/>
              <a:gd name="adj2" fmla="val 40517"/>
              <a:gd name="adj3" fmla="val 25000"/>
              <a:gd name="adj4" fmla="val 53155"/>
            </a:avLst>
          </a:prstGeom>
          <a:ln w="508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Blinking fool</a:t>
            </a:r>
            <a:endParaRPr lang="en-US" sz="3200" b="1" dirty="0">
              <a:latin typeface="Book Antiqua" pitchFamily="18" charset="0"/>
            </a:endParaRPr>
          </a:p>
        </p:txBody>
      </p:sp>
      <p:sp>
        <p:nvSpPr>
          <p:cNvPr id="3" name="Cube 2"/>
          <p:cNvSpPr/>
          <p:nvPr/>
        </p:nvSpPr>
        <p:spPr>
          <a:xfrm>
            <a:off x="685800" y="1828799"/>
            <a:ext cx="3733800" cy="4751629"/>
          </a:xfrm>
          <a:prstGeom prst="cube">
            <a:avLst>
              <a:gd name="adj" fmla="val 11489"/>
            </a:avLst>
          </a:prstGeom>
          <a:ln w="50800"/>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Alternating, shape of a fool</a:t>
            </a:r>
            <a:endParaRPr lang="en-US" sz="3200" b="1" dirty="0">
              <a:latin typeface="Book Antiqua" pitchFamily="18" charset="0"/>
            </a:endParaRPr>
          </a:p>
        </p:txBody>
      </p:sp>
      <p:sp>
        <p:nvSpPr>
          <p:cNvPr id="4" name="TextBox 3"/>
          <p:cNvSpPr txBox="1"/>
          <p:nvPr/>
        </p:nvSpPr>
        <p:spPr>
          <a:xfrm>
            <a:off x="685800" y="6858000"/>
            <a:ext cx="123444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The prince of Spain got a head of a blinking fool in the silver casket.</a:t>
            </a:r>
            <a:endParaRPr lang="en-US" sz="2800" b="1" dirty="0">
              <a:latin typeface="Book Antiqua" pitchFamily="18" charset="0"/>
            </a:endParaRPr>
          </a:p>
        </p:txBody>
      </p:sp>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8000"/>
                    </a14:imgEffect>
                  </a14:imgLayer>
                </a14:imgProps>
              </a:ext>
              <a:ext uri="{28A0092B-C50C-407E-A947-70E740481C1C}">
                <a14:useLocalDpi xmlns:a14="http://schemas.microsoft.com/office/drawing/2010/main"/>
              </a:ext>
            </a:extLst>
          </a:blip>
          <a:srcRect l="14338" r="24328"/>
          <a:stretch/>
        </p:blipFill>
        <p:spPr>
          <a:xfrm>
            <a:off x="4648201" y="685800"/>
            <a:ext cx="8382000" cy="5920904"/>
          </a:xfrm>
          <a:prstGeom prst="rect">
            <a:avLst/>
          </a:prstGeom>
        </p:spPr>
      </p:pic>
    </p:spTree>
    <p:extLst>
      <p:ext uri="{BB962C8B-B14F-4D97-AF65-F5344CB8AC3E}">
        <p14:creationId xmlns:p14="http://schemas.microsoft.com/office/powerpoint/2010/main" val="280557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Down Arrow Callout 1"/>
          <p:cNvSpPr/>
          <p:nvPr/>
        </p:nvSpPr>
        <p:spPr>
          <a:xfrm>
            <a:off x="381000" y="685800"/>
            <a:ext cx="3733800" cy="1142999"/>
          </a:xfrm>
          <a:prstGeom prst="downArrowCallout">
            <a:avLst>
              <a:gd name="adj1" fmla="val 39483"/>
              <a:gd name="adj2" fmla="val 40517"/>
              <a:gd name="adj3" fmla="val 25000"/>
              <a:gd name="adj4" fmla="val 53155"/>
            </a:avLst>
          </a:prstGeom>
          <a:ln w="508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Disappointed</a:t>
            </a:r>
            <a:endParaRPr lang="en-US" sz="3200" b="1" dirty="0">
              <a:latin typeface="Book Antiqua" pitchFamily="18" charset="0"/>
            </a:endParaRPr>
          </a:p>
        </p:txBody>
      </p:sp>
      <p:sp>
        <p:nvSpPr>
          <p:cNvPr id="3" name="Cube 2"/>
          <p:cNvSpPr/>
          <p:nvPr/>
        </p:nvSpPr>
        <p:spPr>
          <a:xfrm>
            <a:off x="381000" y="1828799"/>
            <a:ext cx="3733800" cy="4751629"/>
          </a:xfrm>
          <a:prstGeom prst="cube">
            <a:avLst>
              <a:gd name="adj" fmla="val 11489"/>
            </a:avLst>
          </a:prstGeom>
          <a:ln w="50800"/>
        </p:spPr>
        <p:style>
          <a:lnRef idx="1">
            <a:schemeClr val="dk1"/>
          </a:lnRef>
          <a:fillRef idx="2">
            <a:schemeClr val="dk1"/>
          </a:fillRef>
          <a:effectRef idx="1">
            <a:schemeClr val="dk1"/>
          </a:effectRef>
          <a:fontRef idx="minor">
            <a:schemeClr val="dk1"/>
          </a:fontRef>
        </p:style>
        <p:txBody>
          <a:bodyPr rtlCol="0" anchor="ctr"/>
          <a:lstStyle/>
          <a:p>
            <a:pPr algn="ctr"/>
            <a:r>
              <a:rPr lang="en-US" sz="3600" b="1" dirty="0" smtClean="0">
                <a:latin typeface="Book Antiqua" pitchFamily="18" charset="0"/>
              </a:rPr>
              <a:t>Upset, frustrated </a:t>
            </a:r>
            <a:endParaRPr lang="en-US" sz="3600" b="1" dirty="0">
              <a:latin typeface="Book Antiqua" pitchFamily="18" charset="0"/>
            </a:endParaRPr>
          </a:p>
        </p:txBody>
      </p:sp>
      <p:sp>
        <p:nvSpPr>
          <p:cNvPr id="4" name="TextBox 3"/>
          <p:cNvSpPr txBox="1"/>
          <p:nvPr/>
        </p:nvSpPr>
        <p:spPr>
          <a:xfrm>
            <a:off x="685800" y="6858000"/>
            <a:ext cx="12600294" cy="584775"/>
          </a:xfrm>
          <a:prstGeom prst="rect">
            <a:avLst/>
          </a:prstGeom>
          <a:noFill/>
          <a:ln>
            <a:solidFill>
              <a:schemeClr val="tx1"/>
            </a:solidFill>
          </a:ln>
        </p:spPr>
        <p:txBody>
          <a:bodyPr wrap="square" rtlCol="0">
            <a:spAutoFit/>
          </a:bodyPr>
          <a:lstStyle/>
          <a:p>
            <a:pPr algn="ctr"/>
            <a:r>
              <a:rPr lang="en-US" sz="3200" b="1" dirty="0" smtClean="0">
                <a:latin typeface="Book Antiqua" pitchFamily="18" charset="0"/>
              </a:rPr>
              <a:t>The man in the picture looks disappointed.</a:t>
            </a:r>
            <a:endParaRPr lang="en-US" sz="3200" b="1" dirty="0">
              <a:latin typeface="Book Antiqua" pitchFamily="18"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62395" y="651641"/>
            <a:ext cx="8723699" cy="5815799"/>
          </a:xfrm>
          <a:prstGeom prst="rect">
            <a:avLst/>
          </a:prstGeom>
          <a:ln>
            <a:solidFill>
              <a:schemeClr val="tx1"/>
            </a:solidFill>
          </a:ln>
        </p:spPr>
      </p:pic>
    </p:spTree>
    <p:extLst>
      <p:ext uri="{BB962C8B-B14F-4D97-AF65-F5344CB8AC3E}">
        <p14:creationId xmlns:p14="http://schemas.microsoft.com/office/powerpoint/2010/main" val="141020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righ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Down Arrow Callout 1"/>
          <p:cNvSpPr/>
          <p:nvPr/>
        </p:nvSpPr>
        <p:spPr>
          <a:xfrm>
            <a:off x="685800" y="685800"/>
            <a:ext cx="3733800" cy="1142999"/>
          </a:xfrm>
          <a:prstGeom prst="downArrowCallout">
            <a:avLst>
              <a:gd name="adj1" fmla="val 39483"/>
              <a:gd name="adj2" fmla="val 40517"/>
              <a:gd name="adj3" fmla="val 25000"/>
              <a:gd name="adj4" fmla="val 53155"/>
            </a:avLst>
          </a:prstGeom>
          <a:ln w="508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Offended</a:t>
            </a:r>
            <a:endParaRPr lang="en-US" sz="3200" b="1" dirty="0">
              <a:latin typeface="Book Antiqua" pitchFamily="18" charset="0"/>
            </a:endParaRPr>
          </a:p>
        </p:txBody>
      </p:sp>
      <p:sp>
        <p:nvSpPr>
          <p:cNvPr id="3" name="Cube 2"/>
          <p:cNvSpPr/>
          <p:nvPr/>
        </p:nvSpPr>
        <p:spPr>
          <a:xfrm>
            <a:off x="685800" y="1828799"/>
            <a:ext cx="3733800" cy="4751629"/>
          </a:xfrm>
          <a:prstGeom prst="cube">
            <a:avLst>
              <a:gd name="adj" fmla="val 11489"/>
            </a:avLst>
          </a:prstGeom>
          <a:ln w="50800"/>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Book Antiqua" pitchFamily="18" charset="0"/>
              </a:rPr>
              <a:t>Insulted, hurt</a:t>
            </a:r>
            <a:endParaRPr lang="en-US" sz="2800" b="1" dirty="0">
              <a:latin typeface="Book Antiqua" pitchFamily="18" charset="0"/>
            </a:endParaRPr>
          </a:p>
        </p:txBody>
      </p:sp>
      <p:sp>
        <p:nvSpPr>
          <p:cNvPr id="4" name="TextBox 3"/>
          <p:cNvSpPr txBox="1"/>
          <p:nvPr/>
        </p:nvSpPr>
        <p:spPr>
          <a:xfrm>
            <a:off x="685800" y="6858000"/>
            <a:ext cx="12496800" cy="707886"/>
          </a:xfrm>
          <a:prstGeom prst="rect">
            <a:avLst/>
          </a:prstGeom>
          <a:noFill/>
          <a:ln>
            <a:solidFill>
              <a:schemeClr val="tx1"/>
            </a:solidFill>
          </a:ln>
        </p:spPr>
        <p:txBody>
          <a:bodyPr wrap="square" rtlCol="0">
            <a:spAutoFit/>
          </a:bodyPr>
          <a:lstStyle/>
          <a:p>
            <a:pPr algn="ctr"/>
            <a:r>
              <a:rPr lang="en-US" sz="4000" b="1" dirty="0" smtClean="0">
                <a:latin typeface="Book Antiqua" pitchFamily="18" charset="0"/>
              </a:rPr>
              <a:t>If you offend others, you will be offended.</a:t>
            </a:r>
            <a:endParaRPr lang="en-US" sz="4000" b="1" dirty="0">
              <a:latin typeface="Book Antiqua" pitchFamily="18" charset="0"/>
            </a:endParaRPr>
          </a:p>
        </p:txBody>
      </p:sp>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r="2635"/>
          <a:stretch/>
        </p:blipFill>
        <p:spPr>
          <a:xfrm>
            <a:off x="4648200" y="685800"/>
            <a:ext cx="8534400" cy="5894345"/>
          </a:xfrm>
          <a:prstGeom prst="rect">
            <a:avLst/>
          </a:prstGeom>
          <a:ln>
            <a:solidFill>
              <a:schemeClr val="tx1"/>
            </a:solidFill>
          </a:ln>
        </p:spPr>
      </p:pic>
    </p:spTree>
    <p:extLst>
      <p:ext uri="{BB962C8B-B14F-4D97-AF65-F5344CB8AC3E}">
        <p14:creationId xmlns:p14="http://schemas.microsoft.com/office/powerpoint/2010/main" val="239780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Down Arrow Callout 1"/>
          <p:cNvSpPr/>
          <p:nvPr/>
        </p:nvSpPr>
        <p:spPr>
          <a:xfrm>
            <a:off x="685800" y="685800"/>
            <a:ext cx="3733800" cy="1142999"/>
          </a:xfrm>
          <a:prstGeom prst="downArrowCallout">
            <a:avLst>
              <a:gd name="adj1" fmla="val 39483"/>
              <a:gd name="adj2" fmla="val 40517"/>
              <a:gd name="adj3" fmla="val 25000"/>
              <a:gd name="adj4" fmla="val 53155"/>
            </a:avLst>
          </a:prstGeom>
          <a:ln w="508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a:latin typeface="Book Antiqua" pitchFamily="18" charset="0"/>
              </a:rPr>
              <a:t>A</a:t>
            </a:r>
            <a:r>
              <a:rPr lang="en-US" sz="3200" b="1" dirty="0" smtClean="0">
                <a:latin typeface="Book Antiqua" pitchFamily="18" charset="0"/>
              </a:rPr>
              <a:t>ppear</a:t>
            </a:r>
            <a:endParaRPr lang="en-US" sz="3200" b="1" dirty="0">
              <a:latin typeface="Book Antiqua" pitchFamily="18" charset="0"/>
            </a:endParaRPr>
          </a:p>
        </p:txBody>
      </p:sp>
      <p:sp>
        <p:nvSpPr>
          <p:cNvPr id="3" name="Cube 2"/>
          <p:cNvSpPr/>
          <p:nvPr/>
        </p:nvSpPr>
        <p:spPr>
          <a:xfrm>
            <a:off x="685800" y="1828799"/>
            <a:ext cx="3733800" cy="4751629"/>
          </a:xfrm>
          <a:prstGeom prst="cube">
            <a:avLst>
              <a:gd name="adj" fmla="val 11489"/>
            </a:avLst>
          </a:prstGeom>
          <a:ln w="50800"/>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Seem, look</a:t>
            </a:r>
            <a:endParaRPr lang="en-US" sz="3200" b="1" dirty="0">
              <a:latin typeface="Book Antiqua" pitchFamily="18" charset="0"/>
            </a:endParaRPr>
          </a:p>
        </p:txBody>
      </p:sp>
      <p:sp>
        <p:nvSpPr>
          <p:cNvPr id="4" name="TextBox 3"/>
          <p:cNvSpPr txBox="1"/>
          <p:nvPr/>
        </p:nvSpPr>
        <p:spPr>
          <a:xfrm>
            <a:off x="685800" y="6858000"/>
            <a:ext cx="12344400" cy="646331"/>
          </a:xfrm>
          <a:prstGeom prst="rect">
            <a:avLst/>
          </a:prstGeom>
          <a:noFill/>
          <a:ln>
            <a:solidFill>
              <a:schemeClr val="tx1"/>
            </a:solidFill>
          </a:ln>
        </p:spPr>
        <p:txBody>
          <a:bodyPr wrap="square" rtlCol="0">
            <a:spAutoFit/>
          </a:bodyPr>
          <a:lstStyle/>
          <a:p>
            <a:pPr algn="ctr"/>
            <a:r>
              <a:rPr lang="en-US" sz="3600" b="1" dirty="0" smtClean="0">
                <a:latin typeface="Book Antiqua" pitchFamily="18" charset="0"/>
              </a:rPr>
              <a:t>Evil men appear good but act ugly.</a:t>
            </a:r>
            <a:endParaRPr lang="en-US" sz="3600" b="1" dirty="0">
              <a:latin typeface="Book Antiqua" pitchFamily="18"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48200" y="653858"/>
            <a:ext cx="8382000" cy="5926569"/>
          </a:xfrm>
          <a:prstGeom prst="rect">
            <a:avLst/>
          </a:prstGeom>
        </p:spPr>
      </p:pic>
    </p:spTree>
    <p:extLst>
      <p:ext uri="{BB962C8B-B14F-4D97-AF65-F5344CB8AC3E}">
        <p14:creationId xmlns:p14="http://schemas.microsoft.com/office/powerpoint/2010/main" val="88806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Down Arrow Callout 1"/>
          <p:cNvSpPr/>
          <p:nvPr/>
        </p:nvSpPr>
        <p:spPr>
          <a:xfrm>
            <a:off x="685800" y="685800"/>
            <a:ext cx="3733800" cy="1142999"/>
          </a:xfrm>
          <a:prstGeom prst="downArrowCallout">
            <a:avLst>
              <a:gd name="adj1" fmla="val 39483"/>
              <a:gd name="adj2" fmla="val 40517"/>
              <a:gd name="adj3" fmla="val 25000"/>
              <a:gd name="adj4" fmla="val 53155"/>
            </a:avLst>
          </a:prstGeom>
          <a:ln w="508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Ugliness</a:t>
            </a:r>
            <a:endParaRPr lang="en-US" sz="3200" b="1" dirty="0">
              <a:latin typeface="Book Antiqua" pitchFamily="18" charset="0"/>
            </a:endParaRPr>
          </a:p>
        </p:txBody>
      </p:sp>
      <p:sp>
        <p:nvSpPr>
          <p:cNvPr id="3" name="Cube 2"/>
          <p:cNvSpPr/>
          <p:nvPr/>
        </p:nvSpPr>
        <p:spPr>
          <a:xfrm>
            <a:off x="685800" y="1828799"/>
            <a:ext cx="3733800" cy="4751629"/>
          </a:xfrm>
          <a:prstGeom prst="cube">
            <a:avLst>
              <a:gd name="adj" fmla="val 11489"/>
            </a:avLst>
          </a:prstGeom>
          <a:ln w="50800"/>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Evil, hostility, malice</a:t>
            </a:r>
            <a:endParaRPr lang="en-US" sz="3200" b="1" dirty="0">
              <a:latin typeface="Book Antiqua" pitchFamily="18" charset="0"/>
            </a:endParaRPr>
          </a:p>
        </p:txBody>
      </p:sp>
      <p:sp>
        <p:nvSpPr>
          <p:cNvPr id="4" name="TextBox 3"/>
          <p:cNvSpPr txBox="1"/>
          <p:nvPr/>
        </p:nvSpPr>
        <p:spPr>
          <a:xfrm>
            <a:off x="685800" y="6858000"/>
            <a:ext cx="12344400" cy="646331"/>
          </a:xfrm>
          <a:prstGeom prst="rect">
            <a:avLst/>
          </a:prstGeom>
          <a:noFill/>
          <a:ln>
            <a:solidFill>
              <a:schemeClr val="tx1"/>
            </a:solidFill>
          </a:ln>
        </p:spPr>
        <p:txBody>
          <a:bodyPr wrap="square" rtlCol="0">
            <a:spAutoFit/>
          </a:bodyPr>
          <a:lstStyle/>
          <a:p>
            <a:pPr algn="ctr"/>
            <a:r>
              <a:rPr lang="en-US" sz="3600" b="1" dirty="0" smtClean="0">
                <a:latin typeface="Book Antiqua" pitchFamily="18" charset="0"/>
              </a:rPr>
              <a:t>Bad people hide their ugliness under fine cloths.</a:t>
            </a:r>
            <a:endParaRPr lang="en-US" sz="3600" b="1" dirty="0">
              <a:latin typeface="Book Antiqua" pitchFamily="18"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l="3368" t="6890" r="53481" b="16529"/>
          <a:stretch/>
        </p:blipFill>
        <p:spPr>
          <a:xfrm>
            <a:off x="8569667" y="685799"/>
            <a:ext cx="4384333" cy="5904131"/>
          </a:xfrm>
          <a:prstGeom prst="rect">
            <a:avLst/>
          </a:prstGeom>
          <a:ln>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24400" y="787400"/>
            <a:ext cx="3733800" cy="5842000"/>
          </a:xfrm>
          <a:prstGeom prst="rect">
            <a:avLst/>
          </a:prstGeom>
          <a:ln>
            <a:solidFill>
              <a:schemeClr val="tx1"/>
            </a:solidFill>
          </a:ln>
        </p:spPr>
      </p:pic>
      <p:sp>
        <p:nvSpPr>
          <p:cNvPr id="9" name="TextBox 8"/>
          <p:cNvSpPr txBox="1"/>
          <p:nvPr/>
        </p:nvSpPr>
        <p:spPr>
          <a:xfrm>
            <a:off x="4708634" y="5943600"/>
            <a:ext cx="3749566" cy="646331"/>
          </a:xfrm>
          <a:prstGeom prst="rect">
            <a:avLst/>
          </a:prstGeom>
          <a:solidFill>
            <a:schemeClr val="tx1"/>
          </a:solidFill>
        </p:spPr>
        <p:txBody>
          <a:bodyPr wrap="square" rtlCol="0">
            <a:spAutoFit/>
          </a:bodyPr>
          <a:lstStyle/>
          <a:p>
            <a:pPr algn="ctr"/>
            <a:r>
              <a:rPr lang="en-US" sz="3600" b="1" i="1" dirty="0" smtClean="0">
                <a:solidFill>
                  <a:schemeClr val="bg1"/>
                </a:solidFill>
                <a:latin typeface="Book Antiqua" pitchFamily="18" charset="0"/>
              </a:rPr>
              <a:t>Mir </a:t>
            </a:r>
            <a:r>
              <a:rPr lang="en-US" sz="3600" b="1" i="1" dirty="0" err="1" smtClean="0">
                <a:solidFill>
                  <a:schemeClr val="bg1"/>
                </a:solidFill>
                <a:latin typeface="Book Antiqua" pitchFamily="18" charset="0"/>
              </a:rPr>
              <a:t>Jafar</a:t>
            </a:r>
            <a:endParaRPr lang="en-US" sz="3600" b="1" i="1" dirty="0">
              <a:solidFill>
                <a:schemeClr val="bg1"/>
              </a:solidFill>
              <a:latin typeface="Book Antiqua" pitchFamily="18" charset="0"/>
            </a:endParaRPr>
          </a:p>
        </p:txBody>
      </p:sp>
      <p:sp>
        <p:nvSpPr>
          <p:cNvPr id="10" name="TextBox 9"/>
          <p:cNvSpPr txBox="1"/>
          <p:nvPr/>
        </p:nvSpPr>
        <p:spPr>
          <a:xfrm>
            <a:off x="8581696" y="5906869"/>
            <a:ext cx="4372303" cy="646331"/>
          </a:xfrm>
          <a:prstGeom prst="rect">
            <a:avLst/>
          </a:prstGeom>
          <a:solidFill>
            <a:schemeClr val="tx1"/>
          </a:solidFill>
        </p:spPr>
        <p:txBody>
          <a:bodyPr wrap="square" rtlCol="0">
            <a:spAutoFit/>
          </a:bodyPr>
          <a:lstStyle/>
          <a:p>
            <a:pPr algn="ctr"/>
            <a:r>
              <a:rPr lang="en-US" sz="3600" b="1" i="1" dirty="0" smtClean="0">
                <a:solidFill>
                  <a:schemeClr val="bg1"/>
                </a:solidFill>
                <a:latin typeface="Book Antiqua" pitchFamily="18" charset="0"/>
              </a:rPr>
              <a:t>Robert Clive</a:t>
            </a:r>
            <a:endParaRPr lang="en-US" sz="3600" b="1" i="1" dirty="0">
              <a:solidFill>
                <a:schemeClr val="bg1"/>
              </a:solidFill>
              <a:latin typeface="Book Antiqua" pitchFamily="18" charset="0"/>
            </a:endParaRPr>
          </a:p>
        </p:txBody>
      </p:sp>
    </p:spTree>
    <p:extLst>
      <p:ext uri="{BB962C8B-B14F-4D97-AF65-F5344CB8AC3E}">
        <p14:creationId xmlns:p14="http://schemas.microsoft.com/office/powerpoint/2010/main" val="340082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1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right)">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0" y="87124"/>
            <a:ext cx="13716000" cy="2732276"/>
          </a:xfrm>
          <a:prstGeom prst="rect">
            <a:avLst/>
          </a:prstGeom>
          <a:noFill/>
        </p:spPr>
        <p:txBody>
          <a:bodyPr wrap="square" rtlCol="0">
            <a:prstTxWarp prst="textWave2">
              <a:avLst>
                <a:gd name="adj1" fmla="val 12500"/>
                <a:gd name="adj2" fmla="val 46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solidFill>
                  <a:srgbClr val="FFFF00"/>
                </a:solidFill>
                <a:effectLst>
                  <a:outerShdw blurRad="76200" dist="50800" dir="5400000" algn="tl" rotWithShape="0">
                    <a:srgbClr val="000000">
                      <a:alpha val="65000"/>
                    </a:srgbClr>
                  </a:outerShdw>
                </a:effectLst>
                <a:latin typeface="Book Antiqua" pitchFamily="18" charset="0"/>
              </a:rPr>
              <a:t>Welcome to the world of </a:t>
            </a:r>
          </a:p>
          <a:p>
            <a:pPr algn="ctr"/>
            <a:r>
              <a:rPr lang="en-US" b="1" spc="50" dirty="0" smtClean="0">
                <a:ln w="11430"/>
                <a:solidFill>
                  <a:srgbClr val="FFFF00"/>
                </a:solidFill>
                <a:effectLst>
                  <a:outerShdw blurRad="76200" dist="50800" dir="5400000" algn="tl" rotWithShape="0">
                    <a:srgbClr val="000000">
                      <a:alpha val="65000"/>
                    </a:srgbClr>
                  </a:outerShdw>
                </a:effectLst>
                <a:latin typeface="Book Antiqua" pitchFamily="18" charset="0"/>
              </a:rPr>
              <a:t>HHR PPT Presentation.</a:t>
            </a:r>
            <a:endParaRPr lang="en-US" b="1" spc="50" dirty="0">
              <a:ln w="11430"/>
              <a:solidFill>
                <a:srgbClr val="FFFF00"/>
              </a:solidFill>
              <a:effectLst>
                <a:outerShdw blurRad="76200" dist="50800" dir="5400000" algn="tl" rotWithShape="0">
                  <a:srgbClr val="000000">
                    <a:alpha val="65000"/>
                  </a:srgbClr>
                </a:outerShdw>
              </a:effectLst>
              <a:latin typeface="Book Antiqua" pitchFamily="18" charset="0"/>
            </a:endParaRPr>
          </a:p>
        </p:txBody>
      </p:sp>
    </p:spTree>
    <p:extLst>
      <p:ext uri="{BB962C8B-B14F-4D97-AF65-F5344CB8AC3E}">
        <p14:creationId xmlns:p14="http://schemas.microsoft.com/office/powerpoint/2010/main" val="22285856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Down Arrow Callout 1"/>
          <p:cNvSpPr/>
          <p:nvPr/>
        </p:nvSpPr>
        <p:spPr>
          <a:xfrm>
            <a:off x="685800" y="685800"/>
            <a:ext cx="3733800" cy="1142999"/>
          </a:xfrm>
          <a:prstGeom prst="downArrowCallout">
            <a:avLst>
              <a:gd name="adj1" fmla="val 39483"/>
              <a:gd name="adj2" fmla="val 40517"/>
              <a:gd name="adj3" fmla="val 25000"/>
              <a:gd name="adj4" fmla="val 53155"/>
            </a:avLst>
          </a:prstGeom>
          <a:ln w="508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Messenger</a:t>
            </a:r>
            <a:endParaRPr lang="en-US" sz="3200" b="1" dirty="0">
              <a:latin typeface="Book Antiqua" pitchFamily="18" charset="0"/>
            </a:endParaRPr>
          </a:p>
        </p:txBody>
      </p:sp>
      <p:sp>
        <p:nvSpPr>
          <p:cNvPr id="3" name="Cube 2"/>
          <p:cNvSpPr/>
          <p:nvPr/>
        </p:nvSpPr>
        <p:spPr>
          <a:xfrm>
            <a:off x="685800" y="1828799"/>
            <a:ext cx="3733800" cy="4751629"/>
          </a:xfrm>
          <a:prstGeom prst="cube">
            <a:avLst>
              <a:gd name="adj" fmla="val 11489"/>
            </a:avLst>
          </a:prstGeom>
          <a:ln w="50800"/>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Book Antiqua" pitchFamily="18" charset="0"/>
              </a:rPr>
              <a:t>One who send massage, pion, envoy, runner</a:t>
            </a:r>
            <a:endParaRPr lang="en-US" sz="2800" b="1" dirty="0">
              <a:latin typeface="Book Antiqua" pitchFamily="18" charset="0"/>
            </a:endParaRPr>
          </a:p>
        </p:txBody>
      </p:sp>
      <p:sp>
        <p:nvSpPr>
          <p:cNvPr id="4" name="TextBox 3"/>
          <p:cNvSpPr txBox="1"/>
          <p:nvPr/>
        </p:nvSpPr>
        <p:spPr>
          <a:xfrm>
            <a:off x="685800" y="6858000"/>
            <a:ext cx="123444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The man who send massage to other is a messenger.</a:t>
            </a:r>
            <a:endParaRPr lang="en-US" sz="2800" b="1" dirty="0">
              <a:latin typeface="Book Antiqua" pitchFamily="18"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685799"/>
            <a:ext cx="8153400" cy="5787977"/>
          </a:xfrm>
          <a:prstGeom prst="rect">
            <a:avLst/>
          </a:prstGeom>
          <a:ln>
            <a:solidFill>
              <a:schemeClr val="tx1"/>
            </a:solidFill>
          </a:ln>
        </p:spPr>
      </p:pic>
    </p:spTree>
    <p:extLst>
      <p:ext uri="{BB962C8B-B14F-4D97-AF65-F5344CB8AC3E}">
        <p14:creationId xmlns:p14="http://schemas.microsoft.com/office/powerpoint/2010/main" val="376975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val 1"/>
          <p:cNvSpPr/>
          <p:nvPr/>
        </p:nvSpPr>
        <p:spPr>
          <a:xfrm>
            <a:off x="1600200" y="1219200"/>
            <a:ext cx="10972800" cy="533400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just"/>
            <a:r>
              <a:rPr lang="en-US" sz="3200" b="1" dirty="0" smtClean="0">
                <a:latin typeface="Book Antiqua" pitchFamily="18" charset="0"/>
              </a:rPr>
              <a:t>Dear colleagues,</a:t>
            </a:r>
          </a:p>
          <a:p>
            <a:pPr algn="just"/>
            <a:r>
              <a:rPr lang="en-US" sz="3200" b="1" dirty="0" smtClean="0">
                <a:latin typeface="Book Antiqua" pitchFamily="18" charset="0"/>
              </a:rPr>
              <a:t>Please conduct this session manually with text books, board, marker and other elements you need.</a:t>
            </a:r>
            <a:endParaRPr lang="en-US" sz="3200" b="1" dirty="0">
              <a:latin typeface="Book Antiqua" pitchFamily="18" charset="0"/>
            </a:endParaRPr>
          </a:p>
        </p:txBody>
      </p:sp>
    </p:spTree>
    <p:extLst>
      <p:ext uri="{BB962C8B-B14F-4D97-AF65-F5344CB8AC3E}">
        <p14:creationId xmlns:p14="http://schemas.microsoft.com/office/powerpoint/2010/main" val="1353746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14400"/>
            <a:ext cx="12192000" cy="6124754"/>
          </a:xfrm>
          <a:prstGeom prst="rect">
            <a:avLst/>
          </a:prstGeom>
        </p:spPr>
        <p:txBody>
          <a:bodyPr wrap="square">
            <a:spAutoFit/>
          </a:bodyPr>
          <a:lstStyle/>
          <a:p>
            <a:pPr algn="just"/>
            <a:r>
              <a:rPr lang="en-US" sz="2800" b="1" dirty="0">
                <a:latin typeface="Book Antiqua" pitchFamily="18" charset="0"/>
              </a:rPr>
              <a:t>B Read the text and answer the following questions.</a:t>
            </a:r>
          </a:p>
          <a:p>
            <a:pPr algn="just"/>
            <a:r>
              <a:rPr lang="en-US" sz="2800" b="1" dirty="0" err="1">
                <a:latin typeface="Book Antiqua" pitchFamily="18" charset="0"/>
              </a:rPr>
              <a:t>Bassanio</a:t>
            </a:r>
            <a:r>
              <a:rPr lang="en-US" sz="2800" b="1" dirty="0">
                <a:latin typeface="Book Antiqua" pitchFamily="18" charset="0"/>
              </a:rPr>
              <a:t> went to Belmont to visit Portia grandly dressed, with many </a:t>
            </a:r>
            <a:r>
              <a:rPr lang="en-US" sz="2800" b="1" dirty="0" smtClean="0">
                <a:latin typeface="Book Antiqua" pitchFamily="18" charset="0"/>
              </a:rPr>
              <a:t>servants. Portia’s </a:t>
            </a:r>
            <a:r>
              <a:rPr lang="en-US" sz="2800" b="1" dirty="0">
                <a:latin typeface="Book Antiqua" pitchFamily="18" charset="0"/>
              </a:rPr>
              <a:t>father had died lately. Before his death he had thought of an unusual plan </a:t>
            </a:r>
            <a:r>
              <a:rPr lang="en-US" sz="2800" b="1" dirty="0" smtClean="0">
                <a:latin typeface="Book Antiqua" pitchFamily="18" charset="0"/>
              </a:rPr>
              <a:t>to find </a:t>
            </a:r>
            <a:r>
              <a:rPr lang="en-US" sz="2800" b="1" dirty="0">
                <a:latin typeface="Book Antiqua" pitchFamily="18" charset="0"/>
              </a:rPr>
              <a:t>a good husband for his daughter. He wanted a man to marry Portia for </a:t>
            </a:r>
            <a:r>
              <a:rPr lang="en-US" sz="2800" b="1" dirty="0" smtClean="0">
                <a:latin typeface="Book Antiqua" pitchFamily="18" charset="0"/>
              </a:rPr>
              <a:t>herself and </a:t>
            </a:r>
            <a:r>
              <a:rPr lang="en-US" sz="2800" b="1" dirty="0">
                <a:latin typeface="Book Antiqua" pitchFamily="18" charset="0"/>
              </a:rPr>
              <a:t>not for her wealth. He had three caskets made, one of gold, one of silver and </a:t>
            </a:r>
            <a:r>
              <a:rPr lang="en-US" sz="2800" b="1" dirty="0" smtClean="0">
                <a:latin typeface="Book Antiqua" pitchFamily="18" charset="0"/>
              </a:rPr>
              <a:t>one of </a:t>
            </a:r>
            <a:r>
              <a:rPr lang="en-US" sz="2800" b="1" dirty="0">
                <a:latin typeface="Book Antiqua" pitchFamily="18" charset="0"/>
              </a:rPr>
              <a:t>lead. One of the caskets had Portia’s portrait in it. The suitor, who would </a:t>
            </a:r>
            <a:r>
              <a:rPr lang="en-US" sz="2800" b="1" dirty="0" smtClean="0">
                <a:latin typeface="Book Antiqua" pitchFamily="18" charset="0"/>
              </a:rPr>
              <a:t>first choose </a:t>
            </a:r>
            <a:r>
              <a:rPr lang="en-US" sz="2800" b="1" dirty="0">
                <a:latin typeface="Book Antiqua" pitchFamily="18" charset="0"/>
              </a:rPr>
              <a:t>the casket with the portrait would marry her. Many suitors went away </a:t>
            </a:r>
            <a:r>
              <a:rPr lang="en-US" sz="2800" b="1" dirty="0" smtClean="0">
                <a:latin typeface="Book Antiqua" pitchFamily="18" charset="0"/>
              </a:rPr>
              <a:t>when they </a:t>
            </a:r>
            <a:r>
              <a:rPr lang="en-US" sz="2800" b="1" dirty="0">
                <a:latin typeface="Book Antiqua" pitchFamily="18" charset="0"/>
              </a:rPr>
              <a:t>heard about such a strange </a:t>
            </a:r>
            <a:r>
              <a:rPr lang="en-US" sz="2800" b="1" dirty="0" smtClean="0">
                <a:latin typeface="Book Antiqua" pitchFamily="18" charset="0"/>
              </a:rPr>
              <a:t>condition. The </a:t>
            </a:r>
            <a:r>
              <a:rPr lang="en-US" sz="2800" b="1" dirty="0">
                <a:latin typeface="Book Antiqua" pitchFamily="18" charset="0"/>
              </a:rPr>
              <a:t>first one to try was the prince of Morocco. He thought that silver and lead </a:t>
            </a:r>
            <a:r>
              <a:rPr lang="en-US" sz="2800" b="1" dirty="0" smtClean="0">
                <a:latin typeface="Book Antiqua" pitchFamily="18" charset="0"/>
              </a:rPr>
              <a:t>are poor </a:t>
            </a:r>
            <a:r>
              <a:rPr lang="en-US" sz="2800" b="1" dirty="0">
                <a:latin typeface="Book Antiqua" pitchFamily="18" charset="0"/>
              </a:rPr>
              <a:t>metals. It is the casket made of precious metal that can hold the </a:t>
            </a:r>
            <a:r>
              <a:rPr lang="en-US" sz="2800" b="1" dirty="0" smtClean="0">
                <a:latin typeface="Book Antiqua" pitchFamily="18" charset="0"/>
              </a:rPr>
              <a:t>precious picture</a:t>
            </a:r>
            <a:r>
              <a:rPr lang="en-US" sz="2800" b="1" dirty="0">
                <a:latin typeface="Book Antiqua" pitchFamily="18" charset="0"/>
              </a:rPr>
              <a:t>. So he chose the gold casket. But all he found was a picture of a skull with </a:t>
            </a:r>
            <a:r>
              <a:rPr lang="en-US" sz="2800" b="1" dirty="0" smtClean="0">
                <a:latin typeface="Book Antiqua" pitchFamily="18" charset="0"/>
              </a:rPr>
              <a:t>a message </a:t>
            </a:r>
            <a:r>
              <a:rPr lang="en-US" sz="2800" b="1" dirty="0">
                <a:latin typeface="Book Antiqua" pitchFamily="18" charset="0"/>
              </a:rPr>
              <a:t>that said, “All that glitters is not gold.” The prince was very sad and </a:t>
            </a:r>
            <a:r>
              <a:rPr lang="en-US" sz="2800" b="1" dirty="0" smtClean="0">
                <a:latin typeface="Book Antiqua" pitchFamily="18" charset="0"/>
              </a:rPr>
              <a:t>went back </a:t>
            </a:r>
            <a:r>
              <a:rPr lang="en-US" sz="2800" b="1" dirty="0">
                <a:latin typeface="Book Antiqua" pitchFamily="18" charset="0"/>
              </a:rPr>
              <a:t>home. </a:t>
            </a:r>
          </a:p>
        </p:txBody>
      </p:sp>
    </p:spTree>
    <p:extLst>
      <p:ext uri="{BB962C8B-B14F-4D97-AF65-F5344CB8AC3E}">
        <p14:creationId xmlns:p14="http://schemas.microsoft.com/office/powerpoint/2010/main" val="25014358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12801600" cy="7417415"/>
          </a:xfrm>
          <a:prstGeom prst="rect">
            <a:avLst/>
          </a:prstGeom>
        </p:spPr>
        <p:txBody>
          <a:bodyPr wrap="square">
            <a:spAutoFit/>
          </a:bodyPr>
          <a:lstStyle/>
          <a:p>
            <a:pPr algn="just"/>
            <a:r>
              <a:rPr lang="en-US" sz="2800" b="1" dirty="0">
                <a:latin typeface="Book Antiqua" pitchFamily="18" charset="0"/>
              </a:rPr>
              <a:t>Then came the prince of Spain. He looked at the silver casket for a long time. On it was written, “ He who chooses me will get what he deserves.” The prince had a very high opinion about himself. He thought that he deserved the best. He therefore chose the silver casket and  </a:t>
            </a:r>
            <a:r>
              <a:rPr lang="en-US" sz="2800" b="1" dirty="0" smtClean="0">
                <a:latin typeface="Book Antiqua" pitchFamily="18" charset="0"/>
              </a:rPr>
              <a:t>penned </a:t>
            </a:r>
            <a:r>
              <a:rPr lang="en-US" sz="2800" b="1" dirty="0">
                <a:latin typeface="Book Antiqua" pitchFamily="18" charset="0"/>
              </a:rPr>
              <a:t>it. Inside the casket he found the picture of a blinking fool. He was very disappointed and offended. He immediately rode away. </a:t>
            </a:r>
          </a:p>
          <a:p>
            <a:pPr algn="just"/>
            <a:r>
              <a:rPr lang="en-US" sz="2800" b="1" dirty="0" smtClean="0">
                <a:latin typeface="Book Antiqua" pitchFamily="18" charset="0"/>
              </a:rPr>
              <a:t>Then </a:t>
            </a:r>
            <a:r>
              <a:rPr lang="en-US" sz="2800" b="1" dirty="0">
                <a:latin typeface="Book Antiqua" pitchFamily="18" charset="0"/>
              </a:rPr>
              <a:t>it was </a:t>
            </a:r>
            <a:r>
              <a:rPr lang="en-US" sz="2800" b="1" dirty="0" err="1">
                <a:latin typeface="Book Antiqua" pitchFamily="18" charset="0"/>
              </a:rPr>
              <a:t>Bassanio’s</a:t>
            </a:r>
            <a:r>
              <a:rPr lang="en-US" sz="2800" b="1" dirty="0">
                <a:latin typeface="Book Antiqua" pitchFamily="18" charset="0"/>
              </a:rPr>
              <a:t> turn. He looked at the caskets for a long time. He   ought, “ Appearances are often misleading. Bad men appear good and they hide their inner ugliness under fine clothes.” So he chose the plain looking lead casket. On opening the casket, he found the portrait of Portia </a:t>
            </a:r>
            <a:r>
              <a:rPr lang="en-US" sz="2800" b="1" dirty="0" smtClean="0">
                <a:latin typeface="Book Antiqua" pitchFamily="18" charset="0"/>
              </a:rPr>
              <a:t>inside. </a:t>
            </a:r>
            <a:r>
              <a:rPr lang="en-US" sz="2800" b="1" dirty="0" err="1" smtClean="0">
                <a:latin typeface="Book Antiqua" pitchFamily="18" charset="0"/>
              </a:rPr>
              <a:t>Bassanio</a:t>
            </a:r>
            <a:r>
              <a:rPr lang="en-US" sz="2800" b="1" dirty="0" smtClean="0">
                <a:latin typeface="Book Antiqua" pitchFamily="18" charset="0"/>
              </a:rPr>
              <a:t> </a:t>
            </a:r>
            <a:r>
              <a:rPr lang="en-US" sz="2800" b="1" dirty="0">
                <a:latin typeface="Book Antiqua" pitchFamily="18" charset="0"/>
              </a:rPr>
              <a:t>and Portia got married. There was great </a:t>
            </a:r>
            <a:r>
              <a:rPr lang="en-US" sz="2800" b="1" dirty="0" smtClean="0">
                <a:latin typeface="Book Antiqua" pitchFamily="18" charset="0"/>
              </a:rPr>
              <a:t>joy at </a:t>
            </a:r>
            <a:r>
              <a:rPr lang="en-US" sz="2800" b="1" dirty="0">
                <a:latin typeface="Book Antiqua" pitchFamily="18" charset="0"/>
              </a:rPr>
              <a:t>Belmont and the newly married couple </a:t>
            </a:r>
            <a:r>
              <a:rPr lang="en-US" sz="2800" b="1" dirty="0" smtClean="0">
                <a:latin typeface="Book Antiqua" pitchFamily="18" charset="0"/>
              </a:rPr>
              <a:t>were spending </a:t>
            </a:r>
            <a:r>
              <a:rPr lang="en-US" sz="2800" b="1" dirty="0">
                <a:latin typeface="Book Antiqua" pitchFamily="18" charset="0"/>
              </a:rPr>
              <a:t>their time </a:t>
            </a:r>
            <a:r>
              <a:rPr lang="en-US" sz="2800" b="1" dirty="0" smtClean="0">
                <a:latin typeface="Book Antiqua" pitchFamily="18" charset="0"/>
              </a:rPr>
              <a:t>happily. But </a:t>
            </a:r>
            <a:r>
              <a:rPr lang="en-US" sz="2800" b="1" dirty="0">
                <a:latin typeface="Book Antiqua" pitchFamily="18" charset="0"/>
              </a:rPr>
              <a:t>soon their happiness turned into sorrow by a piece </a:t>
            </a:r>
            <a:r>
              <a:rPr lang="en-US" sz="2800" b="1" dirty="0" smtClean="0">
                <a:latin typeface="Book Antiqua" pitchFamily="18" charset="0"/>
              </a:rPr>
              <a:t>of news</a:t>
            </a:r>
            <a:r>
              <a:rPr lang="en-US" sz="2800" b="1" dirty="0">
                <a:latin typeface="Book Antiqua" pitchFamily="18" charset="0"/>
              </a:rPr>
              <a:t>. A messenger came with a letter from </a:t>
            </a:r>
            <a:r>
              <a:rPr lang="en-US" sz="2800" b="1" dirty="0" smtClean="0">
                <a:latin typeface="Book Antiqua" pitchFamily="18" charset="0"/>
              </a:rPr>
              <a:t>Antonio. The </a:t>
            </a:r>
            <a:r>
              <a:rPr lang="en-US" sz="2800" b="1" dirty="0">
                <a:latin typeface="Book Antiqua" pitchFamily="18" charset="0"/>
              </a:rPr>
              <a:t>letter said, “ Dear friend </a:t>
            </a:r>
            <a:r>
              <a:rPr lang="en-US" sz="2800" b="1" dirty="0" err="1">
                <a:latin typeface="Book Antiqua" pitchFamily="18" charset="0"/>
              </a:rPr>
              <a:t>Bassanio</a:t>
            </a:r>
            <a:r>
              <a:rPr lang="en-US" sz="2800" b="1" dirty="0">
                <a:latin typeface="Book Antiqua" pitchFamily="18" charset="0"/>
              </a:rPr>
              <a:t>, all my ships </a:t>
            </a:r>
            <a:r>
              <a:rPr lang="en-US" sz="2800" b="1" dirty="0" smtClean="0">
                <a:latin typeface="Book Antiqua" pitchFamily="18" charset="0"/>
              </a:rPr>
              <a:t>have been </a:t>
            </a:r>
            <a:r>
              <a:rPr lang="en-US" sz="2800" b="1" dirty="0">
                <a:latin typeface="Book Antiqua" pitchFamily="18" charset="0"/>
              </a:rPr>
              <a:t>lost at sea. I cannot pay the money I owe </a:t>
            </a:r>
            <a:r>
              <a:rPr lang="en-US" sz="2800" b="1" dirty="0" smtClean="0">
                <a:latin typeface="Book Antiqua" pitchFamily="18" charset="0"/>
              </a:rPr>
              <a:t>to Shylock</a:t>
            </a:r>
            <a:r>
              <a:rPr lang="en-US" sz="2800" b="1" dirty="0">
                <a:latin typeface="Book Antiqua" pitchFamily="18" charset="0"/>
              </a:rPr>
              <a:t>. So I have to pay the penalty. Dear friend, </a:t>
            </a:r>
            <a:r>
              <a:rPr lang="en-US" sz="2800" b="1" dirty="0" smtClean="0">
                <a:latin typeface="Book Antiqua" pitchFamily="18" charset="0"/>
              </a:rPr>
              <a:t>come and </a:t>
            </a:r>
            <a:r>
              <a:rPr lang="en-US" sz="2800" b="1" dirty="0">
                <a:latin typeface="Book Antiqua" pitchFamily="18" charset="0"/>
              </a:rPr>
              <a:t>see me if possible. I would like to see you </a:t>
            </a:r>
            <a:r>
              <a:rPr lang="en-US" sz="2800" b="1" dirty="0" smtClean="0">
                <a:latin typeface="Book Antiqua" pitchFamily="18" charset="0"/>
              </a:rPr>
              <a:t>once before </a:t>
            </a:r>
            <a:r>
              <a:rPr lang="en-US" sz="2800" b="1" dirty="0">
                <a:latin typeface="Book Antiqua" pitchFamily="18" charset="0"/>
              </a:rPr>
              <a:t>I die.” </a:t>
            </a:r>
            <a:r>
              <a:rPr lang="en-US" sz="2800" b="1" dirty="0" err="1">
                <a:latin typeface="Book Antiqua" pitchFamily="18" charset="0"/>
              </a:rPr>
              <a:t>Bassanio</a:t>
            </a:r>
            <a:r>
              <a:rPr lang="en-US" sz="2800" b="1" dirty="0">
                <a:latin typeface="Book Antiqua" pitchFamily="18" charset="0"/>
              </a:rPr>
              <a:t> quickly left for Venice.</a:t>
            </a:r>
          </a:p>
        </p:txBody>
      </p:sp>
    </p:spTree>
    <p:extLst>
      <p:ext uri="{BB962C8B-B14F-4D97-AF65-F5344CB8AC3E}">
        <p14:creationId xmlns:p14="http://schemas.microsoft.com/office/powerpoint/2010/main" val="17605288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2152" y="1905000"/>
            <a:ext cx="12420600" cy="3539430"/>
          </a:xfrm>
          <a:prstGeom prst="rect">
            <a:avLst/>
          </a:prstGeom>
        </p:spPr>
        <p:txBody>
          <a:bodyPr wrap="square">
            <a:spAutoFit/>
          </a:bodyPr>
          <a:lstStyle/>
          <a:p>
            <a:pPr>
              <a:tabLst>
                <a:tab pos="693738" algn="l"/>
              </a:tabLst>
            </a:pPr>
            <a:r>
              <a:rPr lang="en-US" sz="3200" b="1" dirty="0">
                <a:latin typeface="Book Antiqua" pitchFamily="18" charset="0"/>
              </a:rPr>
              <a:t>Questions</a:t>
            </a:r>
          </a:p>
          <a:p>
            <a:pPr>
              <a:tabLst>
                <a:tab pos="693738" algn="l"/>
              </a:tabLst>
            </a:pPr>
            <a:r>
              <a:rPr lang="en-US" sz="3200" b="1" dirty="0">
                <a:latin typeface="Book Antiqua" pitchFamily="18" charset="0"/>
              </a:rPr>
              <a:t>1 </a:t>
            </a:r>
            <a:r>
              <a:rPr lang="en-US" sz="3200" b="1" dirty="0" smtClean="0">
                <a:latin typeface="Book Antiqua" pitchFamily="18" charset="0"/>
              </a:rPr>
              <a:t>	Why </a:t>
            </a:r>
            <a:r>
              <a:rPr lang="en-US" sz="3200" b="1" dirty="0">
                <a:latin typeface="Book Antiqua" pitchFamily="18" charset="0"/>
              </a:rPr>
              <a:t>did Portia’s father make such a strange plan?</a:t>
            </a:r>
          </a:p>
          <a:p>
            <a:pPr>
              <a:tabLst>
                <a:tab pos="693738" algn="l"/>
              </a:tabLst>
            </a:pPr>
            <a:r>
              <a:rPr lang="en-US" sz="3200" b="1" dirty="0">
                <a:latin typeface="Book Antiqua" pitchFamily="18" charset="0"/>
              </a:rPr>
              <a:t>2 </a:t>
            </a:r>
            <a:r>
              <a:rPr lang="en-US" sz="3200" b="1" dirty="0" smtClean="0">
                <a:latin typeface="Book Antiqua" pitchFamily="18" charset="0"/>
              </a:rPr>
              <a:t>	Write </a:t>
            </a:r>
            <a:r>
              <a:rPr lang="en-US" sz="3200" b="1" dirty="0">
                <a:latin typeface="Book Antiqua" pitchFamily="18" charset="0"/>
              </a:rPr>
              <a:t>what you know of the three caskets.</a:t>
            </a:r>
          </a:p>
          <a:p>
            <a:pPr>
              <a:tabLst>
                <a:tab pos="693738" algn="l"/>
              </a:tabLst>
            </a:pPr>
            <a:r>
              <a:rPr lang="en-US" sz="3200" b="1" dirty="0">
                <a:latin typeface="Book Antiqua" pitchFamily="18" charset="0"/>
              </a:rPr>
              <a:t>3 </a:t>
            </a:r>
            <a:r>
              <a:rPr lang="en-US" sz="3200" b="1" dirty="0" smtClean="0">
                <a:latin typeface="Book Antiqua" pitchFamily="18" charset="0"/>
              </a:rPr>
              <a:t>	How </a:t>
            </a:r>
            <a:r>
              <a:rPr lang="en-US" sz="3200" b="1" dirty="0">
                <a:latin typeface="Book Antiqua" pitchFamily="18" charset="0"/>
              </a:rPr>
              <a:t>many people attempted to choose the right casket? What </a:t>
            </a:r>
            <a:r>
              <a:rPr lang="en-US" sz="3200" b="1" dirty="0" smtClean="0">
                <a:latin typeface="Book Antiqua" pitchFamily="18" charset="0"/>
              </a:rPr>
              <a:t>	was the result?</a:t>
            </a:r>
            <a:r>
              <a:rPr lang="en-US" sz="3200" b="1" dirty="0">
                <a:latin typeface="Book Antiqua" pitchFamily="18" charset="0"/>
              </a:rPr>
              <a:t> </a:t>
            </a:r>
            <a:endParaRPr lang="en-US" sz="3200" b="1" dirty="0" smtClean="0">
              <a:latin typeface="Book Antiqua" pitchFamily="18" charset="0"/>
            </a:endParaRPr>
          </a:p>
          <a:p>
            <a:pPr>
              <a:tabLst>
                <a:tab pos="693738" algn="l"/>
              </a:tabLst>
            </a:pPr>
            <a:r>
              <a:rPr lang="en-US" sz="3200" b="1" dirty="0" smtClean="0">
                <a:latin typeface="Book Antiqua" pitchFamily="18" charset="0"/>
              </a:rPr>
              <a:t>4 	Who </a:t>
            </a:r>
            <a:r>
              <a:rPr lang="en-US" sz="3200" b="1" dirty="0">
                <a:latin typeface="Book Antiqua" pitchFamily="18" charset="0"/>
              </a:rPr>
              <a:t>succeeded to marry Portia? Why/How?</a:t>
            </a:r>
          </a:p>
          <a:p>
            <a:pPr>
              <a:tabLst>
                <a:tab pos="693738" algn="l"/>
              </a:tabLst>
            </a:pPr>
            <a:r>
              <a:rPr lang="en-US" sz="3200" b="1" dirty="0">
                <a:latin typeface="Book Antiqua" pitchFamily="18" charset="0"/>
              </a:rPr>
              <a:t>5 </a:t>
            </a:r>
            <a:r>
              <a:rPr lang="en-US" sz="3200" b="1" dirty="0" smtClean="0">
                <a:latin typeface="Book Antiqua" pitchFamily="18" charset="0"/>
              </a:rPr>
              <a:t>	Why </a:t>
            </a:r>
            <a:r>
              <a:rPr lang="en-US" sz="3200" b="1" dirty="0">
                <a:latin typeface="Book Antiqua" pitchFamily="18" charset="0"/>
              </a:rPr>
              <a:t>did the joyous mood at Belmont turn into sadness?</a:t>
            </a:r>
          </a:p>
        </p:txBody>
      </p:sp>
    </p:spTree>
    <p:extLst>
      <p:ext uri="{BB962C8B-B14F-4D97-AF65-F5344CB8AC3E}">
        <p14:creationId xmlns:p14="http://schemas.microsoft.com/office/powerpoint/2010/main" val="8953535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62000" y="152400"/>
            <a:ext cx="12039600" cy="1469886"/>
          </a:xfrm>
          <a:prstGeom prst="rect">
            <a:avLst/>
          </a:prstGeom>
          <a:noFill/>
        </p:spPr>
        <p:txBody>
          <a:bodyPr wrap="square" rtlCol="0">
            <a:prstTxWarp prst="textWave1">
              <a:avLst>
                <a:gd name="adj1" fmla="val 12500"/>
                <a:gd name="adj2" fmla="val -230"/>
              </a:avLst>
            </a:prstTxWarp>
            <a:spAutoFit/>
          </a:bodyPr>
          <a:lstStyle/>
          <a:p>
            <a:pPr algn="ctr"/>
            <a:r>
              <a:rPr lang="en-US" sz="4000" b="1" dirty="0" smtClean="0">
                <a:latin typeface="Book Antiqua" pitchFamily="18" charset="0"/>
              </a:rPr>
              <a:t>See you again in the third episode  </a:t>
            </a:r>
            <a:r>
              <a:rPr lang="en-US" sz="4000" b="1" dirty="0" smtClean="0">
                <a:solidFill>
                  <a:srgbClr val="FF0000"/>
                </a:solidFill>
                <a:latin typeface="Book Antiqua" pitchFamily="18" charset="0"/>
              </a:rPr>
              <a:t>“ The Trial.”</a:t>
            </a:r>
            <a:endParaRPr lang="en-US" sz="4000" b="1" dirty="0">
              <a:solidFill>
                <a:srgbClr val="FF0000"/>
              </a:solidFill>
              <a:latin typeface="Book Antiqua" pitchFamily="18" charset="0"/>
            </a:endParaRPr>
          </a:p>
        </p:txBody>
      </p:sp>
    </p:spTree>
    <p:extLst>
      <p:ext uri="{BB962C8B-B14F-4D97-AF65-F5344CB8AC3E}">
        <p14:creationId xmlns:p14="http://schemas.microsoft.com/office/powerpoint/2010/main" val="2418541285"/>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829801" y="7203870"/>
            <a:ext cx="3200400" cy="413807"/>
          </a:xfrm>
        </p:spPr>
        <p:txBody>
          <a:bodyPr/>
          <a:lstStyle/>
          <a:p>
            <a:fld id="{A4827226-B2DA-46EC-8F7B-3176FBF1FC80}" type="slidenum">
              <a:rPr lang="en-US" smtClean="0"/>
              <a:t>3</a:t>
            </a:fld>
            <a:endParaRPr lang="en-US"/>
          </a:p>
        </p:txBody>
      </p:sp>
      <p:sp>
        <p:nvSpPr>
          <p:cNvPr id="15" name="TextBox 14"/>
          <p:cNvSpPr txBox="1"/>
          <p:nvPr/>
        </p:nvSpPr>
        <p:spPr>
          <a:xfrm>
            <a:off x="304800" y="797169"/>
            <a:ext cx="13106400" cy="925697"/>
          </a:xfrm>
          <a:prstGeom prst="rect">
            <a:avLst/>
          </a:prstGeom>
          <a:noFill/>
          <a:ln>
            <a:solidFill>
              <a:schemeClr val="tx1"/>
            </a:solidFill>
          </a:ln>
        </p:spPr>
        <p:txBody>
          <a:bodyPr wrap="square" lIns="116147" tIns="58074" rIns="116147" bIns="58074" rtlCol="0">
            <a:spAutoFit/>
          </a:bodyPr>
          <a:lstStyle/>
          <a:p>
            <a:pPr algn="ctr"/>
            <a:r>
              <a:rPr lang="en-US" sz="5100" b="1" dirty="0">
                <a:latin typeface="Book Antiqua" pitchFamily="18" charset="0"/>
              </a:rPr>
              <a:t>Introduction of the teacher &amp; class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310" y="1901671"/>
            <a:ext cx="4602809" cy="5413529"/>
          </a:xfrm>
          <a:prstGeom prst="rect">
            <a:avLst/>
          </a:prstGeom>
        </p:spPr>
      </p:pic>
      <p:sp>
        <p:nvSpPr>
          <p:cNvPr id="4" name="Rectangle 3"/>
          <p:cNvSpPr/>
          <p:nvPr/>
        </p:nvSpPr>
        <p:spPr>
          <a:xfrm>
            <a:off x="5105400" y="1949668"/>
            <a:ext cx="8305800" cy="5334000"/>
          </a:xfrm>
          <a:prstGeom prst="rect">
            <a:avLst/>
          </a:prstGeom>
          <a:solidFill>
            <a:schemeClr val="tx1"/>
          </a:solidFill>
          <a:ln w="101600" cap="sq">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latin typeface="Book Antiqua" pitchFamily="18" charset="0"/>
              </a:rPr>
              <a:t>Md. </a:t>
            </a:r>
            <a:r>
              <a:rPr lang="en-US" sz="4000" b="1" dirty="0" err="1" smtClean="0">
                <a:latin typeface="Book Antiqua" pitchFamily="18" charset="0"/>
              </a:rPr>
              <a:t>Hasan</a:t>
            </a:r>
            <a:r>
              <a:rPr lang="en-US" sz="4000" b="1" dirty="0" smtClean="0">
                <a:latin typeface="Book Antiqua" pitchFamily="18" charset="0"/>
              </a:rPr>
              <a:t> </a:t>
            </a:r>
            <a:r>
              <a:rPr lang="en-US" sz="4000" b="1" dirty="0" err="1" smtClean="0">
                <a:latin typeface="Book Antiqua" pitchFamily="18" charset="0"/>
              </a:rPr>
              <a:t>Hafizur</a:t>
            </a:r>
            <a:r>
              <a:rPr lang="en-US" sz="4000" b="1" dirty="0" smtClean="0">
                <a:latin typeface="Book Antiqua" pitchFamily="18" charset="0"/>
              </a:rPr>
              <a:t> </a:t>
            </a:r>
            <a:r>
              <a:rPr lang="en-US" sz="4000" b="1" dirty="0" err="1" smtClean="0">
                <a:latin typeface="Book Antiqua" pitchFamily="18" charset="0"/>
              </a:rPr>
              <a:t>Rahman</a:t>
            </a:r>
            <a:endParaRPr lang="en-US" sz="4000" b="1" dirty="0" smtClean="0">
              <a:latin typeface="Book Antiqua" pitchFamily="18" charset="0"/>
            </a:endParaRPr>
          </a:p>
          <a:p>
            <a:r>
              <a:rPr lang="en-US" sz="4000" b="1" dirty="0" smtClean="0">
                <a:latin typeface="Book Antiqua" pitchFamily="18" charset="0"/>
              </a:rPr>
              <a:t>Lecturer (English)</a:t>
            </a:r>
          </a:p>
          <a:p>
            <a:r>
              <a:rPr lang="en-US" sz="4000" b="1" dirty="0" smtClean="0">
                <a:latin typeface="Book Antiqua" pitchFamily="18" charset="0"/>
              </a:rPr>
              <a:t>Cambrian School &amp; College</a:t>
            </a:r>
          </a:p>
          <a:p>
            <a:r>
              <a:rPr lang="en-US" sz="4000" b="1" dirty="0" smtClean="0">
                <a:latin typeface="Book Antiqua" pitchFamily="18" charset="0"/>
              </a:rPr>
              <a:t>Dhaka  </a:t>
            </a:r>
          </a:p>
          <a:p>
            <a:endParaRPr lang="en-US" sz="4000" b="1" dirty="0">
              <a:latin typeface="Book Antiqua" pitchFamily="18" charset="0"/>
            </a:endParaRPr>
          </a:p>
          <a:p>
            <a:r>
              <a:rPr lang="en-US" sz="4000" b="1" dirty="0" smtClean="0">
                <a:latin typeface="Book Antiqua" pitchFamily="18" charset="0"/>
              </a:rPr>
              <a:t>English for Today</a:t>
            </a:r>
          </a:p>
          <a:p>
            <a:r>
              <a:rPr lang="en-US" sz="4000" b="1" dirty="0" smtClean="0">
                <a:latin typeface="Book Antiqua" pitchFamily="18" charset="0"/>
              </a:rPr>
              <a:t>Class-IX-X</a:t>
            </a:r>
            <a:endParaRPr lang="en-US" sz="4000" b="1" dirty="0">
              <a:latin typeface="Book Antiqua" pitchFamily="18" charset="0"/>
            </a:endParaRPr>
          </a:p>
        </p:txBody>
      </p:sp>
      <p:cxnSp>
        <p:nvCxnSpPr>
          <p:cNvPr id="6" name="Straight Connector 5"/>
          <p:cNvCxnSpPr/>
          <p:nvPr/>
        </p:nvCxnSpPr>
        <p:spPr>
          <a:xfrm>
            <a:off x="5105400" y="5181600"/>
            <a:ext cx="8305800" cy="0"/>
          </a:xfrm>
          <a:prstGeom prst="line">
            <a:avLst/>
          </a:prstGeom>
          <a:ln w="101600">
            <a:solidFill>
              <a:srgbClr val="00B0F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800433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Ribbon 2"/>
          <p:cNvSpPr/>
          <p:nvPr/>
        </p:nvSpPr>
        <p:spPr>
          <a:xfrm>
            <a:off x="1428750" y="797169"/>
            <a:ext cx="10668000" cy="2491154"/>
          </a:xfrm>
          <a:prstGeom prst="ribbon">
            <a:avLst>
              <a:gd name="adj1" fmla="val 16667"/>
              <a:gd name="adj2" fmla="val 70536"/>
            </a:avLst>
          </a:prstGeom>
          <a:solidFill>
            <a:srgbClr val="002060"/>
          </a:solidFill>
          <a:ln w="101600" cap="sq" cmpd="dbl">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16147" tIns="58074" rIns="116147" bIns="58074" rtlCol="0" anchor="ctr"/>
          <a:lstStyle/>
          <a:p>
            <a:pPr algn="ctr"/>
            <a:r>
              <a:rPr lang="en-US" sz="4600" b="1" dirty="0">
                <a:latin typeface="Book Antiqua" pitchFamily="18" charset="0"/>
              </a:rPr>
              <a:t>Learning outcomes</a:t>
            </a:r>
          </a:p>
        </p:txBody>
      </p:sp>
      <p:sp>
        <p:nvSpPr>
          <p:cNvPr id="4" name="TextBox 3"/>
          <p:cNvSpPr txBox="1"/>
          <p:nvPr/>
        </p:nvSpPr>
        <p:spPr>
          <a:xfrm>
            <a:off x="1238250" y="3903093"/>
            <a:ext cx="11620500" cy="2333274"/>
          </a:xfrm>
          <a:prstGeom prst="rect">
            <a:avLst/>
          </a:prstGeom>
          <a:noFill/>
        </p:spPr>
        <p:txBody>
          <a:bodyPr wrap="square" lIns="116147" tIns="58074" rIns="116147" bIns="58074" rtlCol="0">
            <a:spAutoFit/>
          </a:bodyPr>
          <a:lstStyle/>
          <a:p>
            <a:r>
              <a:rPr lang="en-US" sz="3600" b="1" dirty="0">
                <a:latin typeface="Book Antiqua" pitchFamily="18" charset="0"/>
              </a:rPr>
              <a:t>After studied this lesson, we will be able to –</a:t>
            </a:r>
          </a:p>
          <a:p>
            <a:pPr marL="580735" indent="-580735">
              <a:buFont typeface="Wingdings" pitchFamily="2" charset="2"/>
              <a:buChar char="Ø"/>
            </a:pPr>
            <a:r>
              <a:rPr lang="en-US" sz="3600" b="1" dirty="0">
                <a:latin typeface="Book Antiqua" pitchFamily="18" charset="0"/>
              </a:rPr>
              <a:t>ask and answer questions</a:t>
            </a:r>
          </a:p>
          <a:p>
            <a:pPr marL="580735" indent="-580735">
              <a:buFont typeface="Wingdings" pitchFamily="2" charset="2"/>
              <a:buChar char="Ø"/>
            </a:pPr>
            <a:r>
              <a:rPr lang="en-US" sz="3600" b="1" dirty="0">
                <a:latin typeface="Book Antiqua" pitchFamily="18" charset="0"/>
              </a:rPr>
              <a:t>read and understand the text through silent </a:t>
            </a:r>
            <a:r>
              <a:rPr lang="en-US" sz="3600" b="1" dirty="0" smtClean="0">
                <a:latin typeface="Book Antiqua" pitchFamily="18" charset="0"/>
              </a:rPr>
              <a:t>reading</a:t>
            </a:r>
          </a:p>
          <a:p>
            <a:pPr marL="580735" indent="-580735">
              <a:buFont typeface="Wingdings" pitchFamily="2" charset="2"/>
              <a:buChar char="Ø"/>
            </a:pPr>
            <a:r>
              <a:rPr lang="en-US" sz="3600" b="1" dirty="0" smtClean="0">
                <a:latin typeface="Book Antiqua" pitchFamily="18" charset="0"/>
              </a:rPr>
              <a:t>describe and tell stories</a:t>
            </a:r>
            <a:endParaRPr lang="en-US" sz="3600" b="1" dirty="0">
              <a:latin typeface="Book Antiqua" pitchFamily="18" charset="0"/>
            </a:endParaRPr>
          </a:p>
        </p:txBody>
      </p:sp>
      <p:sp>
        <p:nvSpPr>
          <p:cNvPr id="5" name="Oval 4"/>
          <p:cNvSpPr/>
          <p:nvPr/>
        </p:nvSpPr>
        <p:spPr>
          <a:xfrm>
            <a:off x="3683000" y="1594339"/>
            <a:ext cx="6286500" cy="1395046"/>
          </a:xfrm>
          <a:prstGeom prst="ellipse">
            <a:avLst/>
          </a:prstGeom>
          <a:noFill/>
          <a:ln w="1016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6147" tIns="58074" rIns="116147" bIns="58074" rtlCol="0" anchor="ctr"/>
          <a:lstStyle/>
          <a:p>
            <a:pPr algn="ctr"/>
            <a:endParaRPr lang="en-US"/>
          </a:p>
        </p:txBody>
      </p:sp>
    </p:spTree>
    <p:extLst>
      <p:ext uri="{BB962C8B-B14F-4D97-AF65-F5344CB8AC3E}">
        <p14:creationId xmlns:p14="http://schemas.microsoft.com/office/powerpoint/2010/main" val="29179676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5000" contrast="36000"/>
                    </a14:imgEffect>
                  </a14:imgLayer>
                </a14:imgProps>
              </a:ext>
              <a:ext uri="{28A0092B-C50C-407E-A947-70E740481C1C}">
                <a14:useLocalDpi xmlns:a14="http://schemas.microsoft.com/office/drawing/2010/main"/>
              </a:ext>
            </a:extLst>
          </a:blip>
          <a:stretch>
            <a:fillRect/>
          </a:stretch>
        </p:blipFill>
        <p:spPr>
          <a:xfrm>
            <a:off x="381000" y="-28903"/>
            <a:ext cx="5477087" cy="4573368"/>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rightnessContrast bright="-14000" contrast="52000"/>
                    </a14:imgEffect>
                  </a14:imgLayer>
                </a14:imgProps>
              </a:ext>
              <a:ext uri="{28A0092B-C50C-407E-A947-70E740481C1C}">
                <a14:useLocalDpi xmlns:a14="http://schemas.microsoft.com/office/drawing/2010/main"/>
              </a:ext>
            </a:extLst>
          </a:blip>
          <a:stretch>
            <a:fillRect/>
          </a:stretch>
        </p:blipFill>
        <p:spPr>
          <a:xfrm>
            <a:off x="8229600" y="-1"/>
            <a:ext cx="5422114" cy="4349741"/>
          </a:xfrm>
          <a:prstGeom prst="rect">
            <a:avLst/>
          </a:prstGeom>
        </p:spPr>
      </p:pic>
      <p:pic>
        <p:nvPicPr>
          <p:cNvPr id="4" name="Picture 3"/>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16000" contrast="27000"/>
                    </a14:imgEffect>
                  </a14:imgLayer>
                </a14:imgProps>
              </a:ext>
              <a:ext uri="{28A0092B-C50C-407E-A947-70E740481C1C}">
                <a14:useLocalDpi xmlns:a14="http://schemas.microsoft.com/office/drawing/2010/main"/>
              </a:ext>
            </a:extLst>
          </a:blip>
          <a:srcRect l="5113" t="17145" r="5113" b="13535"/>
          <a:stretch/>
        </p:blipFill>
        <p:spPr>
          <a:xfrm>
            <a:off x="3733800" y="3733799"/>
            <a:ext cx="4953000" cy="3691581"/>
          </a:xfrm>
          <a:prstGeom prst="rect">
            <a:avLst/>
          </a:prstGeom>
        </p:spPr>
      </p:pic>
      <p:sp>
        <p:nvSpPr>
          <p:cNvPr id="6" name="TextBox 5"/>
          <p:cNvSpPr txBox="1"/>
          <p:nvPr/>
        </p:nvSpPr>
        <p:spPr>
          <a:xfrm>
            <a:off x="304800" y="4513025"/>
            <a:ext cx="3886200" cy="584775"/>
          </a:xfrm>
          <a:prstGeom prst="rect">
            <a:avLst/>
          </a:prstGeom>
          <a:noFill/>
        </p:spPr>
        <p:txBody>
          <a:bodyPr wrap="square" rtlCol="0">
            <a:spAutoFit/>
          </a:bodyPr>
          <a:lstStyle/>
          <a:p>
            <a:pPr algn="ctr"/>
            <a:r>
              <a:rPr lang="en-US" sz="3200" b="1" dirty="0" smtClean="0">
                <a:solidFill>
                  <a:schemeClr val="bg1"/>
                </a:solidFill>
                <a:latin typeface="Book Antiqua" pitchFamily="18" charset="0"/>
              </a:rPr>
              <a:t>Gold Casket</a:t>
            </a:r>
            <a:endParaRPr lang="en-US" sz="3200" b="1" dirty="0">
              <a:solidFill>
                <a:schemeClr val="bg1"/>
              </a:solidFill>
              <a:latin typeface="Book Antiqua" pitchFamily="18" charset="0"/>
            </a:endParaRPr>
          </a:p>
        </p:txBody>
      </p:sp>
      <p:sp>
        <p:nvSpPr>
          <p:cNvPr id="7" name="TextBox 6"/>
          <p:cNvSpPr txBox="1"/>
          <p:nvPr/>
        </p:nvSpPr>
        <p:spPr>
          <a:xfrm>
            <a:off x="8994228" y="4220638"/>
            <a:ext cx="3886200" cy="584775"/>
          </a:xfrm>
          <a:prstGeom prst="rect">
            <a:avLst/>
          </a:prstGeom>
          <a:noFill/>
        </p:spPr>
        <p:txBody>
          <a:bodyPr wrap="square" rtlCol="0">
            <a:spAutoFit/>
          </a:bodyPr>
          <a:lstStyle/>
          <a:p>
            <a:pPr algn="ctr"/>
            <a:r>
              <a:rPr lang="en-US" sz="3200" b="1" dirty="0" smtClean="0">
                <a:solidFill>
                  <a:schemeClr val="bg1"/>
                </a:solidFill>
                <a:latin typeface="Book Antiqua" pitchFamily="18" charset="0"/>
              </a:rPr>
              <a:t>Lead Casket</a:t>
            </a:r>
            <a:endParaRPr lang="en-US" sz="3200" b="1" dirty="0">
              <a:solidFill>
                <a:schemeClr val="bg1"/>
              </a:solidFill>
              <a:latin typeface="Book Antiqua" pitchFamily="18" charset="0"/>
            </a:endParaRPr>
          </a:p>
        </p:txBody>
      </p:sp>
      <p:sp>
        <p:nvSpPr>
          <p:cNvPr id="8" name="TextBox 7"/>
          <p:cNvSpPr txBox="1"/>
          <p:nvPr/>
        </p:nvSpPr>
        <p:spPr>
          <a:xfrm>
            <a:off x="4419600" y="6934200"/>
            <a:ext cx="3886200" cy="584775"/>
          </a:xfrm>
          <a:prstGeom prst="rect">
            <a:avLst/>
          </a:prstGeom>
          <a:noFill/>
        </p:spPr>
        <p:txBody>
          <a:bodyPr wrap="square" rtlCol="0">
            <a:spAutoFit/>
          </a:bodyPr>
          <a:lstStyle/>
          <a:p>
            <a:pPr algn="ctr"/>
            <a:r>
              <a:rPr lang="en-US" sz="3200" b="1" dirty="0" smtClean="0">
                <a:solidFill>
                  <a:schemeClr val="bg1"/>
                </a:solidFill>
                <a:latin typeface="Book Antiqua" pitchFamily="18" charset="0"/>
              </a:rPr>
              <a:t>Silver Casket</a:t>
            </a:r>
            <a:endParaRPr lang="en-US" sz="3200" b="1" dirty="0">
              <a:solidFill>
                <a:schemeClr val="bg1"/>
              </a:solidFill>
              <a:latin typeface="Book Antiqua" pitchFamily="18" charset="0"/>
            </a:endParaRPr>
          </a:p>
        </p:txBody>
      </p:sp>
      <p:sp>
        <p:nvSpPr>
          <p:cNvPr id="9" name="TextBox 8"/>
          <p:cNvSpPr txBox="1"/>
          <p:nvPr/>
        </p:nvSpPr>
        <p:spPr>
          <a:xfrm>
            <a:off x="2057400" y="3087468"/>
            <a:ext cx="9601200" cy="646331"/>
          </a:xfrm>
          <a:prstGeom prst="rect">
            <a:avLst/>
          </a:prstGeom>
          <a:noFill/>
        </p:spPr>
        <p:txBody>
          <a:bodyPr wrap="square" rtlCol="0">
            <a:spAutoFit/>
          </a:bodyPr>
          <a:lstStyle/>
          <a:p>
            <a:pPr algn="ctr"/>
            <a:r>
              <a:rPr lang="en-US" sz="3600" b="1" dirty="0" smtClean="0">
                <a:solidFill>
                  <a:schemeClr val="bg1"/>
                </a:solidFill>
                <a:latin typeface="Book Antiqua" pitchFamily="18" charset="0"/>
              </a:rPr>
              <a:t>How many caskets have you seen?</a:t>
            </a:r>
            <a:endParaRPr lang="en-US" sz="3600" b="1" dirty="0">
              <a:solidFill>
                <a:schemeClr val="bg1"/>
              </a:solidFill>
              <a:latin typeface="Book Antiqua" pitchFamily="18" charset="0"/>
            </a:endParaRPr>
          </a:p>
        </p:txBody>
      </p:sp>
      <p:sp>
        <p:nvSpPr>
          <p:cNvPr id="10" name="Oval 9"/>
          <p:cNvSpPr/>
          <p:nvPr/>
        </p:nvSpPr>
        <p:spPr>
          <a:xfrm>
            <a:off x="2266950" y="3909529"/>
            <a:ext cx="8191500" cy="1670060"/>
          </a:xfrm>
          <a:prstGeom prst="ellipse">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4400" b="1" dirty="0" smtClean="0">
                <a:latin typeface="Book Antiqua" pitchFamily="18" charset="0"/>
              </a:rPr>
              <a:t>Three Caskets.</a:t>
            </a:r>
            <a:endParaRPr lang="en-US" sz="4400" b="1" dirty="0">
              <a:latin typeface="Book Antiqua" pitchFamily="18" charset="0"/>
            </a:endParaRPr>
          </a:p>
        </p:txBody>
      </p:sp>
    </p:spTree>
    <p:extLst>
      <p:ext uri="{BB962C8B-B14F-4D97-AF65-F5344CB8AC3E}">
        <p14:creationId xmlns:p14="http://schemas.microsoft.com/office/powerpoint/2010/main" val="22865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nodeType="clickEffect">
                                  <p:stCondLst>
                                    <p:cond delay="0"/>
                                  </p:stCondLst>
                                  <p:childTnLst>
                                    <p:anim calcmode="lin" valueType="num">
                                      <p:cBhvr>
                                        <p:cTn id="38" dur="1000"/>
                                        <p:tgtEl>
                                          <p:spTgt spid="2"/>
                                        </p:tgtEl>
                                        <p:attrNameLst>
                                          <p:attrName>ppt_w</p:attrName>
                                        </p:attrNameLst>
                                      </p:cBhvr>
                                      <p:tavLst>
                                        <p:tav tm="0">
                                          <p:val>
                                            <p:strVal val="ppt_w"/>
                                          </p:val>
                                        </p:tav>
                                        <p:tav tm="100000">
                                          <p:val>
                                            <p:fltVal val="0"/>
                                          </p:val>
                                        </p:tav>
                                      </p:tavLst>
                                    </p:anim>
                                    <p:anim calcmode="lin" valueType="num">
                                      <p:cBhvr>
                                        <p:cTn id="39" dur="1000"/>
                                        <p:tgtEl>
                                          <p:spTgt spid="2"/>
                                        </p:tgtEl>
                                        <p:attrNameLst>
                                          <p:attrName>ppt_h</p:attrName>
                                        </p:attrNameLst>
                                      </p:cBhvr>
                                      <p:tavLst>
                                        <p:tav tm="0">
                                          <p:val>
                                            <p:strVal val="ppt_h"/>
                                          </p:val>
                                        </p:tav>
                                        <p:tav tm="100000">
                                          <p:val>
                                            <p:fltVal val="0"/>
                                          </p:val>
                                        </p:tav>
                                      </p:tavLst>
                                    </p:anim>
                                    <p:anim calcmode="lin" valueType="num">
                                      <p:cBhvr>
                                        <p:cTn id="40" dur="1000"/>
                                        <p:tgtEl>
                                          <p:spTgt spid="2"/>
                                        </p:tgtEl>
                                        <p:attrNameLst>
                                          <p:attrName>style.rotation</p:attrName>
                                        </p:attrNameLst>
                                      </p:cBhvr>
                                      <p:tavLst>
                                        <p:tav tm="0">
                                          <p:val>
                                            <p:fltVal val="0"/>
                                          </p:val>
                                        </p:tav>
                                        <p:tav tm="100000">
                                          <p:val>
                                            <p:fltVal val="90"/>
                                          </p:val>
                                        </p:tav>
                                      </p:tavLst>
                                    </p:anim>
                                    <p:animEffect transition="out" filter="fade">
                                      <p:cBhvr>
                                        <p:cTn id="41" dur="1000"/>
                                        <p:tgtEl>
                                          <p:spTgt spid="2"/>
                                        </p:tgtEl>
                                      </p:cBhvr>
                                    </p:animEffect>
                                    <p:set>
                                      <p:cBhvr>
                                        <p:cTn id="42" dur="1" fill="hold">
                                          <p:stCondLst>
                                            <p:cond delay="999"/>
                                          </p:stCondLst>
                                        </p:cTn>
                                        <p:tgtEl>
                                          <p:spTgt spid="2"/>
                                        </p:tgtEl>
                                        <p:attrNameLst>
                                          <p:attrName>style.visibility</p:attrName>
                                        </p:attrNameLst>
                                      </p:cBhvr>
                                      <p:to>
                                        <p:strVal val="hidden"/>
                                      </p:to>
                                    </p:set>
                                  </p:childTnLst>
                                </p:cTn>
                              </p:par>
                              <p:par>
                                <p:cTn id="43" presetID="31" presetClass="exit" presetSubtype="0" fill="hold" nodeType="withEffect">
                                  <p:stCondLst>
                                    <p:cond delay="0"/>
                                  </p:stCondLst>
                                  <p:childTnLst>
                                    <p:anim calcmode="lin" valueType="num">
                                      <p:cBhvr>
                                        <p:cTn id="44" dur="1000"/>
                                        <p:tgtEl>
                                          <p:spTgt spid="3"/>
                                        </p:tgtEl>
                                        <p:attrNameLst>
                                          <p:attrName>ppt_w</p:attrName>
                                        </p:attrNameLst>
                                      </p:cBhvr>
                                      <p:tavLst>
                                        <p:tav tm="0">
                                          <p:val>
                                            <p:strVal val="ppt_w"/>
                                          </p:val>
                                        </p:tav>
                                        <p:tav tm="100000">
                                          <p:val>
                                            <p:fltVal val="0"/>
                                          </p:val>
                                        </p:tav>
                                      </p:tavLst>
                                    </p:anim>
                                    <p:anim calcmode="lin" valueType="num">
                                      <p:cBhvr>
                                        <p:cTn id="45" dur="1000"/>
                                        <p:tgtEl>
                                          <p:spTgt spid="3"/>
                                        </p:tgtEl>
                                        <p:attrNameLst>
                                          <p:attrName>ppt_h</p:attrName>
                                        </p:attrNameLst>
                                      </p:cBhvr>
                                      <p:tavLst>
                                        <p:tav tm="0">
                                          <p:val>
                                            <p:strVal val="ppt_h"/>
                                          </p:val>
                                        </p:tav>
                                        <p:tav tm="100000">
                                          <p:val>
                                            <p:fltVal val="0"/>
                                          </p:val>
                                        </p:tav>
                                      </p:tavLst>
                                    </p:anim>
                                    <p:anim calcmode="lin" valueType="num">
                                      <p:cBhvr>
                                        <p:cTn id="46" dur="1000"/>
                                        <p:tgtEl>
                                          <p:spTgt spid="3"/>
                                        </p:tgtEl>
                                        <p:attrNameLst>
                                          <p:attrName>style.rotation</p:attrName>
                                        </p:attrNameLst>
                                      </p:cBhvr>
                                      <p:tavLst>
                                        <p:tav tm="0">
                                          <p:val>
                                            <p:fltVal val="0"/>
                                          </p:val>
                                        </p:tav>
                                        <p:tav tm="100000">
                                          <p:val>
                                            <p:fltVal val="90"/>
                                          </p:val>
                                        </p:tav>
                                      </p:tavLst>
                                    </p:anim>
                                    <p:animEffect transition="out" filter="fade">
                                      <p:cBhvr>
                                        <p:cTn id="47" dur="1000"/>
                                        <p:tgtEl>
                                          <p:spTgt spid="3"/>
                                        </p:tgtEl>
                                      </p:cBhvr>
                                    </p:animEffect>
                                    <p:set>
                                      <p:cBhvr>
                                        <p:cTn id="48" dur="1" fill="hold">
                                          <p:stCondLst>
                                            <p:cond delay="999"/>
                                          </p:stCondLst>
                                        </p:cTn>
                                        <p:tgtEl>
                                          <p:spTgt spid="3"/>
                                        </p:tgtEl>
                                        <p:attrNameLst>
                                          <p:attrName>style.visibility</p:attrName>
                                        </p:attrNameLst>
                                      </p:cBhvr>
                                      <p:to>
                                        <p:strVal val="hidden"/>
                                      </p:to>
                                    </p:set>
                                  </p:childTnLst>
                                </p:cTn>
                              </p:par>
                              <p:par>
                                <p:cTn id="49" presetID="31" presetClass="exit" presetSubtype="0" fill="hold" nodeType="withEffect">
                                  <p:stCondLst>
                                    <p:cond delay="0"/>
                                  </p:stCondLst>
                                  <p:childTnLst>
                                    <p:anim calcmode="lin" valueType="num">
                                      <p:cBhvr>
                                        <p:cTn id="50" dur="1000"/>
                                        <p:tgtEl>
                                          <p:spTgt spid="4"/>
                                        </p:tgtEl>
                                        <p:attrNameLst>
                                          <p:attrName>ppt_w</p:attrName>
                                        </p:attrNameLst>
                                      </p:cBhvr>
                                      <p:tavLst>
                                        <p:tav tm="0">
                                          <p:val>
                                            <p:strVal val="ppt_w"/>
                                          </p:val>
                                        </p:tav>
                                        <p:tav tm="100000">
                                          <p:val>
                                            <p:fltVal val="0"/>
                                          </p:val>
                                        </p:tav>
                                      </p:tavLst>
                                    </p:anim>
                                    <p:anim calcmode="lin" valueType="num">
                                      <p:cBhvr>
                                        <p:cTn id="51" dur="1000"/>
                                        <p:tgtEl>
                                          <p:spTgt spid="4"/>
                                        </p:tgtEl>
                                        <p:attrNameLst>
                                          <p:attrName>ppt_h</p:attrName>
                                        </p:attrNameLst>
                                      </p:cBhvr>
                                      <p:tavLst>
                                        <p:tav tm="0">
                                          <p:val>
                                            <p:strVal val="ppt_h"/>
                                          </p:val>
                                        </p:tav>
                                        <p:tav tm="100000">
                                          <p:val>
                                            <p:fltVal val="0"/>
                                          </p:val>
                                        </p:tav>
                                      </p:tavLst>
                                    </p:anim>
                                    <p:anim calcmode="lin" valueType="num">
                                      <p:cBhvr>
                                        <p:cTn id="52" dur="1000"/>
                                        <p:tgtEl>
                                          <p:spTgt spid="4"/>
                                        </p:tgtEl>
                                        <p:attrNameLst>
                                          <p:attrName>style.rotation</p:attrName>
                                        </p:attrNameLst>
                                      </p:cBhvr>
                                      <p:tavLst>
                                        <p:tav tm="0">
                                          <p:val>
                                            <p:fltVal val="0"/>
                                          </p:val>
                                        </p:tav>
                                        <p:tav tm="100000">
                                          <p:val>
                                            <p:fltVal val="90"/>
                                          </p:val>
                                        </p:tav>
                                      </p:tavLst>
                                    </p:anim>
                                    <p:animEffect transition="out" filter="fade">
                                      <p:cBhvr>
                                        <p:cTn id="53" dur="1000"/>
                                        <p:tgtEl>
                                          <p:spTgt spid="4"/>
                                        </p:tgtEl>
                                      </p:cBhvr>
                                    </p:animEffect>
                                    <p:set>
                                      <p:cBhvr>
                                        <p:cTn id="54" dur="1" fill="hold">
                                          <p:stCondLst>
                                            <p:cond delay="999"/>
                                          </p:stCondLst>
                                        </p:cTn>
                                        <p:tgtEl>
                                          <p:spTgt spid="4"/>
                                        </p:tgtEl>
                                        <p:attrNameLst>
                                          <p:attrName>style.visibility</p:attrName>
                                        </p:attrNameLst>
                                      </p:cBhvr>
                                      <p:to>
                                        <p:strVal val="hidden"/>
                                      </p:to>
                                    </p:set>
                                  </p:childTnLst>
                                </p:cTn>
                              </p:par>
                              <p:par>
                                <p:cTn id="55" presetID="31" presetClass="exit" presetSubtype="0" fill="hold" grpId="1" nodeType="withEffect">
                                  <p:stCondLst>
                                    <p:cond delay="0"/>
                                  </p:stCondLst>
                                  <p:childTnLst>
                                    <p:anim calcmode="lin" valueType="num">
                                      <p:cBhvr>
                                        <p:cTn id="56" dur="1000"/>
                                        <p:tgtEl>
                                          <p:spTgt spid="6"/>
                                        </p:tgtEl>
                                        <p:attrNameLst>
                                          <p:attrName>ppt_w</p:attrName>
                                        </p:attrNameLst>
                                      </p:cBhvr>
                                      <p:tavLst>
                                        <p:tav tm="0">
                                          <p:val>
                                            <p:strVal val="ppt_w"/>
                                          </p:val>
                                        </p:tav>
                                        <p:tav tm="100000">
                                          <p:val>
                                            <p:fltVal val="0"/>
                                          </p:val>
                                        </p:tav>
                                      </p:tavLst>
                                    </p:anim>
                                    <p:anim calcmode="lin" valueType="num">
                                      <p:cBhvr>
                                        <p:cTn id="57" dur="1000"/>
                                        <p:tgtEl>
                                          <p:spTgt spid="6"/>
                                        </p:tgtEl>
                                        <p:attrNameLst>
                                          <p:attrName>ppt_h</p:attrName>
                                        </p:attrNameLst>
                                      </p:cBhvr>
                                      <p:tavLst>
                                        <p:tav tm="0">
                                          <p:val>
                                            <p:strVal val="ppt_h"/>
                                          </p:val>
                                        </p:tav>
                                        <p:tav tm="100000">
                                          <p:val>
                                            <p:fltVal val="0"/>
                                          </p:val>
                                        </p:tav>
                                      </p:tavLst>
                                    </p:anim>
                                    <p:anim calcmode="lin" valueType="num">
                                      <p:cBhvr>
                                        <p:cTn id="58" dur="1000"/>
                                        <p:tgtEl>
                                          <p:spTgt spid="6"/>
                                        </p:tgtEl>
                                        <p:attrNameLst>
                                          <p:attrName>style.rotation</p:attrName>
                                        </p:attrNameLst>
                                      </p:cBhvr>
                                      <p:tavLst>
                                        <p:tav tm="0">
                                          <p:val>
                                            <p:fltVal val="0"/>
                                          </p:val>
                                        </p:tav>
                                        <p:tav tm="100000">
                                          <p:val>
                                            <p:fltVal val="90"/>
                                          </p:val>
                                        </p:tav>
                                      </p:tavLst>
                                    </p:anim>
                                    <p:animEffect transition="out" filter="fade">
                                      <p:cBhvr>
                                        <p:cTn id="59" dur="1000"/>
                                        <p:tgtEl>
                                          <p:spTgt spid="6"/>
                                        </p:tgtEl>
                                      </p:cBhvr>
                                    </p:animEffect>
                                    <p:set>
                                      <p:cBhvr>
                                        <p:cTn id="60" dur="1" fill="hold">
                                          <p:stCondLst>
                                            <p:cond delay="999"/>
                                          </p:stCondLst>
                                        </p:cTn>
                                        <p:tgtEl>
                                          <p:spTgt spid="6"/>
                                        </p:tgtEl>
                                        <p:attrNameLst>
                                          <p:attrName>style.visibility</p:attrName>
                                        </p:attrNameLst>
                                      </p:cBhvr>
                                      <p:to>
                                        <p:strVal val="hidden"/>
                                      </p:to>
                                    </p:set>
                                  </p:childTnLst>
                                </p:cTn>
                              </p:par>
                              <p:par>
                                <p:cTn id="61" presetID="31" presetClass="exit" presetSubtype="0" fill="hold" grpId="1" nodeType="withEffect">
                                  <p:stCondLst>
                                    <p:cond delay="0"/>
                                  </p:stCondLst>
                                  <p:childTnLst>
                                    <p:anim calcmode="lin" valueType="num">
                                      <p:cBhvr>
                                        <p:cTn id="62" dur="1000"/>
                                        <p:tgtEl>
                                          <p:spTgt spid="7"/>
                                        </p:tgtEl>
                                        <p:attrNameLst>
                                          <p:attrName>ppt_w</p:attrName>
                                        </p:attrNameLst>
                                      </p:cBhvr>
                                      <p:tavLst>
                                        <p:tav tm="0">
                                          <p:val>
                                            <p:strVal val="ppt_w"/>
                                          </p:val>
                                        </p:tav>
                                        <p:tav tm="100000">
                                          <p:val>
                                            <p:fltVal val="0"/>
                                          </p:val>
                                        </p:tav>
                                      </p:tavLst>
                                    </p:anim>
                                    <p:anim calcmode="lin" valueType="num">
                                      <p:cBhvr>
                                        <p:cTn id="63" dur="1000"/>
                                        <p:tgtEl>
                                          <p:spTgt spid="7"/>
                                        </p:tgtEl>
                                        <p:attrNameLst>
                                          <p:attrName>ppt_h</p:attrName>
                                        </p:attrNameLst>
                                      </p:cBhvr>
                                      <p:tavLst>
                                        <p:tav tm="0">
                                          <p:val>
                                            <p:strVal val="ppt_h"/>
                                          </p:val>
                                        </p:tav>
                                        <p:tav tm="100000">
                                          <p:val>
                                            <p:fltVal val="0"/>
                                          </p:val>
                                        </p:tav>
                                      </p:tavLst>
                                    </p:anim>
                                    <p:anim calcmode="lin" valueType="num">
                                      <p:cBhvr>
                                        <p:cTn id="64" dur="1000"/>
                                        <p:tgtEl>
                                          <p:spTgt spid="7"/>
                                        </p:tgtEl>
                                        <p:attrNameLst>
                                          <p:attrName>style.rotation</p:attrName>
                                        </p:attrNameLst>
                                      </p:cBhvr>
                                      <p:tavLst>
                                        <p:tav tm="0">
                                          <p:val>
                                            <p:fltVal val="0"/>
                                          </p:val>
                                        </p:tav>
                                        <p:tav tm="100000">
                                          <p:val>
                                            <p:fltVal val="90"/>
                                          </p:val>
                                        </p:tav>
                                      </p:tavLst>
                                    </p:anim>
                                    <p:animEffect transition="out" filter="fade">
                                      <p:cBhvr>
                                        <p:cTn id="65" dur="1000"/>
                                        <p:tgtEl>
                                          <p:spTgt spid="7"/>
                                        </p:tgtEl>
                                      </p:cBhvr>
                                    </p:animEffect>
                                    <p:set>
                                      <p:cBhvr>
                                        <p:cTn id="66" dur="1" fill="hold">
                                          <p:stCondLst>
                                            <p:cond delay="999"/>
                                          </p:stCondLst>
                                        </p:cTn>
                                        <p:tgtEl>
                                          <p:spTgt spid="7"/>
                                        </p:tgtEl>
                                        <p:attrNameLst>
                                          <p:attrName>style.visibility</p:attrName>
                                        </p:attrNameLst>
                                      </p:cBhvr>
                                      <p:to>
                                        <p:strVal val="hidden"/>
                                      </p:to>
                                    </p:set>
                                  </p:childTnLst>
                                </p:cTn>
                              </p:par>
                              <p:par>
                                <p:cTn id="67" presetID="31" presetClass="exit" presetSubtype="0" fill="hold" grpId="1" nodeType="withEffect">
                                  <p:stCondLst>
                                    <p:cond delay="0"/>
                                  </p:stCondLst>
                                  <p:childTnLst>
                                    <p:anim calcmode="lin" valueType="num">
                                      <p:cBhvr>
                                        <p:cTn id="68" dur="1000"/>
                                        <p:tgtEl>
                                          <p:spTgt spid="8"/>
                                        </p:tgtEl>
                                        <p:attrNameLst>
                                          <p:attrName>ppt_w</p:attrName>
                                        </p:attrNameLst>
                                      </p:cBhvr>
                                      <p:tavLst>
                                        <p:tav tm="0">
                                          <p:val>
                                            <p:strVal val="ppt_w"/>
                                          </p:val>
                                        </p:tav>
                                        <p:tav tm="100000">
                                          <p:val>
                                            <p:fltVal val="0"/>
                                          </p:val>
                                        </p:tav>
                                      </p:tavLst>
                                    </p:anim>
                                    <p:anim calcmode="lin" valueType="num">
                                      <p:cBhvr>
                                        <p:cTn id="69" dur="1000"/>
                                        <p:tgtEl>
                                          <p:spTgt spid="8"/>
                                        </p:tgtEl>
                                        <p:attrNameLst>
                                          <p:attrName>ppt_h</p:attrName>
                                        </p:attrNameLst>
                                      </p:cBhvr>
                                      <p:tavLst>
                                        <p:tav tm="0">
                                          <p:val>
                                            <p:strVal val="ppt_h"/>
                                          </p:val>
                                        </p:tav>
                                        <p:tav tm="100000">
                                          <p:val>
                                            <p:fltVal val="0"/>
                                          </p:val>
                                        </p:tav>
                                      </p:tavLst>
                                    </p:anim>
                                    <p:anim calcmode="lin" valueType="num">
                                      <p:cBhvr>
                                        <p:cTn id="70" dur="1000"/>
                                        <p:tgtEl>
                                          <p:spTgt spid="8"/>
                                        </p:tgtEl>
                                        <p:attrNameLst>
                                          <p:attrName>style.rotation</p:attrName>
                                        </p:attrNameLst>
                                      </p:cBhvr>
                                      <p:tavLst>
                                        <p:tav tm="0">
                                          <p:val>
                                            <p:fltVal val="0"/>
                                          </p:val>
                                        </p:tav>
                                        <p:tav tm="100000">
                                          <p:val>
                                            <p:fltVal val="90"/>
                                          </p:val>
                                        </p:tav>
                                      </p:tavLst>
                                    </p:anim>
                                    <p:animEffect transition="out" filter="fade">
                                      <p:cBhvr>
                                        <p:cTn id="71" dur="1000"/>
                                        <p:tgtEl>
                                          <p:spTgt spid="8"/>
                                        </p:tgtEl>
                                      </p:cBhvr>
                                    </p:animEffect>
                                    <p:set>
                                      <p:cBhvr>
                                        <p:cTn id="72" dur="1" fill="hold">
                                          <p:stCondLst>
                                            <p:cond delay="999"/>
                                          </p:stCondLst>
                                        </p:cTn>
                                        <p:tgtEl>
                                          <p:spTgt spid="8"/>
                                        </p:tgtEl>
                                        <p:attrNameLst>
                                          <p:attrName>style.visibility</p:attrName>
                                        </p:attrNameLst>
                                      </p:cBhvr>
                                      <p:to>
                                        <p:strVal val="hidden"/>
                                      </p:to>
                                    </p:se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Cube 1"/>
          <p:cNvSpPr/>
          <p:nvPr/>
        </p:nvSpPr>
        <p:spPr>
          <a:xfrm>
            <a:off x="1143000" y="762000"/>
            <a:ext cx="11582400" cy="6324600"/>
          </a:xfrm>
          <a:prstGeom prst="cube">
            <a:avLst/>
          </a:prstGeom>
          <a:gradFill>
            <a:gsLst>
              <a:gs pos="0">
                <a:srgbClr val="FFFF00"/>
              </a:gs>
              <a:gs pos="46644">
                <a:srgbClr val="002060"/>
              </a:gs>
              <a:gs pos="100000">
                <a:schemeClr val="tx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solidFill>
                <a:latin typeface="Book Antiqua" pitchFamily="18" charset="0"/>
              </a:rPr>
              <a:t>Our </a:t>
            </a:r>
            <a:r>
              <a:rPr lang="en-US" sz="4800" b="1" dirty="0">
                <a:solidFill>
                  <a:schemeClr val="bg1"/>
                </a:solidFill>
                <a:latin typeface="Book Antiqua" pitchFamily="18" charset="0"/>
              </a:rPr>
              <a:t>t</a:t>
            </a:r>
            <a:r>
              <a:rPr lang="en-US" sz="4800" b="1" dirty="0" smtClean="0">
                <a:solidFill>
                  <a:schemeClr val="bg1"/>
                </a:solidFill>
                <a:latin typeface="Book Antiqua" pitchFamily="18" charset="0"/>
              </a:rPr>
              <a:t>oday’s lesson is-</a:t>
            </a:r>
          </a:p>
          <a:p>
            <a:pPr algn="ctr"/>
            <a:r>
              <a:rPr lang="en-US" sz="4800" b="1" dirty="0" smtClean="0">
                <a:solidFill>
                  <a:schemeClr val="bg1"/>
                </a:solidFill>
                <a:latin typeface="Book Antiqua" pitchFamily="18" charset="0"/>
              </a:rPr>
              <a:t>Three Caskets</a:t>
            </a:r>
          </a:p>
          <a:p>
            <a:pPr algn="ctr"/>
            <a:r>
              <a:rPr lang="en-US" sz="4800" b="1" dirty="0" smtClean="0">
                <a:solidFill>
                  <a:schemeClr val="bg1"/>
                </a:solidFill>
                <a:latin typeface="Book Antiqua" pitchFamily="18" charset="0"/>
              </a:rPr>
              <a:t>Unit - 14 </a:t>
            </a:r>
          </a:p>
          <a:p>
            <a:pPr algn="ctr"/>
            <a:r>
              <a:rPr lang="en-US" sz="4800" b="1" dirty="0" smtClean="0">
                <a:solidFill>
                  <a:schemeClr val="bg1"/>
                </a:solidFill>
                <a:latin typeface="Book Antiqua" pitchFamily="18" charset="0"/>
              </a:rPr>
              <a:t>Lesson-10</a:t>
            </a:r>
            <a:endParaRPr lang="en-US" sz="4800" b="1" dirty="0">
              <a:solidFill>
                <a:schemeClr val="bg1"/>
              </a:solidFill>
              <a:latin typeface="Book Antiqua" pitchFamily="18" charset="0"/>
            </a:endParaRPr>
          </a:p>
        </p:txBody>
      </p:sp>
    </p:spTree>
    <p:extLst>
      <p:ext uri="{BB962C8B-B14F-4D97-AF65-F5344CB8AC3E}">
        <p14:creationId xmlns:p14="http://schemas.microsoft.com/office/powerpoint/2010/main" val="340529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50000" contrast="16000"/>
                    </a14:imgEffect>
                  </a14:imgLayer>
                </a14:imgProps>
              </a:ext>
              <a:ext uri="{28A0092B-C50C-407E-A947-70E740481C1C}">
                <a14:useLocalDpi xmlns:a14="http://schemas.microsoft.com/office/drawing/2010/main"/>
              </a:ext>
            </a:extLst>
          </a:blip>
          <a:srcRect l="4182" t="54346" r="70474" b="18680"/>
          <a:stretch/>
        </p:blipFill>
        <p:spPr>
          <a:xfrm>
            <a:off x="412531" y="1447800"/>
            <a:ext cx="3733799" cy="2852410"/>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6000" contrast="16000"/>
                    </a14:imgEffect>
                  </a14:imgLayer>
                </a14:imgProps>
              </a:ext>
              <a:ext uri="{28A0092B-C50C-407E-A947-70E740481C1C}">
                <a14:useLocalDpi xmlns:a14="http://schemas.microsoft.com/office/drawing/2010/main"/>
              </a:ext>
            </a:extLst>
          </a:blip>
          <a:srcRect l="9397" t="79591" r="63189"/>
          <a:stretch/>
        </p:blipFill>
        <p:spPr>
          <a:xfrm>
            <a:off x="4343400" y="1447800"/>
            <a:ext cx="3810000" cy="2852410"/>
          </a:xfrm>
          <a:prstGeom prst="rect">
            <a:avLst/>
          </a:prstGeom>
        </p:spPr>
      </p:pic>
      <p:pic>
        <p:nvPicPr>
          <p:cNvPr id="5" name="Picture 4"/>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6000" contrast="6000"/>
                    </a14:imgEffect>
                  </a14:imgLayer>
                </a14:imgProps>
              </a:ext>
              <a:ext uri="{28A0092B-C50C-407E-A947-70E740481C1C}">
                <a14:useLocalDpi xmlns:a14="http://schemas.microsoft.com/office/drawing/2010/main"/>
              </a:ext>
            </a:extLst>
          </a:blip>
          <a:srcRect l="19698" t="69170" r="47974"/>
          <a:stretch/>
        </p:blipFill>
        <p:spPr>
          <a:xfrm>
            <a:off x="8458200" y="1447800"/>
            <a:ext cx="4648200" cy="2852410"/>
          </a:xfrm>
          <a:prstGeom prst="rect">
            <a:avLst/>
          </a:prstGeom>
        </p:spPr>
      </p:pic>
      <p:sp>
        <p:nvSpPr>
          <p:cNvPr id="6" name="TextBox 5"/>
          <p:cNvSpPr txBox="1"/>
          <p:nvPr/>
        </p:nvSpPr>
        <p:spPr>
          <a:xfrm>
            <a:off x="412531" y="4572000"/>
            <a:ext cx="3733799" cy="523220"/>
          </a:xfrm>
          <a:prstGeom prst="rect">
            <a:avLst/>
          </a:prstGeom>
          <a:noFill/>
        </p:spPr>
        <p:txBody>
          <a:bodyPr wrap="square" rtlCol="0">
            <a:spAutoFit/>
          </a:bodyPr>
          <a:lstStyle/>
          <a:p>
            <a:r>
              <a:rPr lang="en-US" sz="2800" b="1" dirty="0" smtClean="0">
                <a:latin typeface="Book Antiqua" pitchFamily="18" charset="0"/>
              </a:rPr>
              <a:t>Casket made of lead</a:t>
            </a:r>
            <a:endParaRPr lang="en-US" sz="2800" b="1" dirty="0">
              <a:latin typeface="Book Antiqua" pitchFamily="18" charset="0"/>
            </a:endParaRPr>
          </a:p>
        </p:txBody>
      </p:sp>
      <p:sp>
        <p:nvSpPr>
          <p:cNvPr id="7" name="TextBox 6"/>
          <p:cNvSpPr txBox="1"/>
          <p:nvPr/>
        </p:nvSpPr>
        <p:spPr>
          <a:xfrm>
            <a:off x="4381500" y="4572000"/>
            <a:ext cx="3733799" cy="523220"/>
          </a:xfrm>
          <a:prstGeom prst="rect">
            <a:avLst/>
          </a:prstGeom>
          <a:noFill/>
        </p:spPr>
        <p:txBody>
          <a:bodyPr wrap="square" rtlCol="0">
            <a:spAutoFit/>
          </a:bodyPr>
          <a:lstStyle/>
          <a:p>
            <a:r>
              <a:rPr lang="en-US" sz="2800" b="1" dirty="0" smtClean="0">
                <a:latin typeface="Book Antiqua" pitchFamily="18" charset="0"/>
              </a:rPr>
              <a:t>Casket made of gold</a:t>
            </a:r>
            <a:endParaRPr lang="en-US" sz="2800" b="1" dirty="0">
              <a:latin typeface="Book Antiqua" pitchFamily="18" charset="0"/>
            </a:endParaRPr>
          </a:p>
        </p:txBody>
      </p:sp>
      <p:sp>
        <p:nvSpPr>
          <p:cNvPr id="8" name="TextBox 7"/>
          <p:cNvSpPr txBox="1"/>
          <p:nvPr/>
        </p:nvSpPr>
        <p:spPr>
          <a:xfrm>
            <a:off x="8891099" y="4572000"/>
            <a:ext cx="3733799" cy="523220"/>
          </a:xfrm>
          <a:prstGeom prst="rect">
            <a:avLst/>
          </a:prstGeom>
          <a:noFill/>
        </p:spPr>
        <p:txBody>
          <a:bodyPr wrap="square" rtlCol="0">
            <a:spAutoFit/>
          </a:bodyPr>
          <a:lstStyle/>
          <a:p>
            <a:r>
              <a:rPr lang="en-US" sz="2800" b="1" dirty="0" smtClean="0">
                <a:latin typeface="Book Antiqua" pitchFamily="18" charset="0"/>
              </a:rPr>
              <a:t>Casket made of silver</a:t>
            </a:r>
            <a:endParaRPr lang="en-US" sz="2800" b="1" dirty="0">
              <a:latin typeface="Book Antiqua" pitchFamily="18" charset="0"/>
            </a:endParaRPr>
          </a:p>
        </p:txBody>
      </p:sp>
      <p:sp>
        <p:nvSpPr>
          <p:cNvPr id="9" name="TextBox 8"/>
          <p:cNvSpPr txBox="1"/>
          <p:nvPr/>
        </p:nvSpPr>
        <p:spPr>
          <a:xfrm>
            <a:off x="457200" y="457200"/>
            <a:ext cx="12649200" cy="646331"/>
          </a:xfrm>
          <a:prstGeom prst="rect">
            <a:avLst/>
          </a:prstGeom>
          <a:noFill/>
        </p:spPr>
        <p:txBody>
          <a:bodyPr wrap="square" rtlCol="0">
            <a:spAutoFit/>
          </a:bodyPr>
          <a:lstStyle/>
          <a:p>
            <a:pPr algn="ctr"/>
            <a:r>
              <a:rPr lang="en-US" sz="3600" b="1" i="1" dirty="0" smtClean="0">
                <a:solidFill>
                  <a:srgbClr val="7030A0"/>
                </a:solidFill>
                <a:latin typeface="Book Antiqua" pitchFamily="18" charset="0"/>
              </a:rPr>
              <a:t>From the continuation of unit-14, lesson-9</a:t>
            </a:r>
            <a:endParaRPr lang="en-US" sz="3600" b="1" i="1" dirty="0">
              <a:solidFill>
                <a:srgbClr val="7030A0"/>
              </a:solidFill>
              <a:latin typeface="Book Antiqua" pitchFamily="18" charset="0"/>
            </a:endParaRPr>
          </a:p>
        </p:txBody>
      </p:sp>
      <p:sp>
        <p:nvSpPr>
          <p:cNvPr id="10" name="TextBox 9"/>
          <p:cNvSpPr txBox="1"/>
          <p:nvPr/>
        </p:nvSpPr>
        <p:spPr>
          <a:xfrm>
            <a:off x="457200" y="5423118"/>
            <a:ext cx="12649200" cy="1815882"/>
          </a:xfrm>
          <a:prstGeom prst="rect">
            <a:avLst/>
          </a:prstGeom>
          <a:noFill/>
        </p:spPr>
        <p:txBody>
          <a:bodyPr wrap="square" rtlCol="0">
            <a:spAutoFit/>
          </a:bodyPr>
          <a:lstStyle/>
          <a:p>
            <a:pPr algn="just"/>
            <a:r>
              <a:rPr lang="en-US" sz="2800" b="1" dirty="0" smtClean="0">
                <a:latin typeface="Book Antiqua" pitchFamily="18" charset="0"/>
              </a:rPr>
              <a:t>Portia’s father </a:t>
            </a:r>
            <a:r>
              <a:rPr lang="en-US" sz="2800" b="1" dirty="0">
                <a:latin typeface="Book Antiqua" pitchFamily="18" charset="0"/>
              </a:rPr>
              <a:t>wanted a man to marry Portia for </a:t>
            </a:r>
            <a:r>
              <a:rPr lang="en-US" sz="2800" b="1" dirty="0" smtClean="0">
                <a:latin typeface="Book Antiqua" pitchFamily="18" charset="0"/>
              </a:rPr>
              <a:t>herself and </a:t>
            </a:r>
            <a:r>
              <a:rPr lang="en-US" sz="2800" b="1" dirty="0">
                <a:latin typeface="Book Antiqua" pitchFamily="18" charset="0"/>
              </a:rPr>
              <a:t>not for her wealth. He had three caskets made, one of gold, one of silver and </a:t>
            </a:r>
            <a:r>
              <a:rPr lang="en-US" sz="2800" b="1" dirty="0" smtClean="0">
                <a:latin typeface="Book Antiqua" pitchFamily="18" charset="0"/>
              </a:rPr>
              <a:t>one of </a:t>
            </a:r>
            <a:r>
              <a:rPr lang="en-US" sz="2800" b="1" dirty="0">
                <a:latin typeface="Book Antiqua" pitchFamily="18" charset="0"/>
              </a:rPr>
              <a:t>lead. One of the caskets had Portia’s portrait in it. The suitor, who would </a:t>
            </a:r>
            <a:r>
              <a:rPr lang="en-US" sz="2800" b="1" dirty="0" smtClean="0">
                <a:latin typeface="Book Antiqua" pitchFamily="18" charset="0"/>
              </a:rPr>
              <a:t>first choose </a:t>
            </a:r>
            <a:r>
              <a:rPr lang="en-US" sz="2800" b="1" dirty="0">
                <a:latin typeface="Book Antiqua" pitchFamily="18" charset="0"/>
              </a:rPr>
              <a:t>the casket with the portrait would marry her.</a:t>
            </a:r>
          </a:p>
        </p:txBody>
      </p:sp>
    </p:spTree>
    <p:extLst>
      <p:ext uri="{BB962C8B-B14F-4D97-AF65-F5344CB8AC3E}">
        <p14:creationId xmlns:p14="http://schemas.microsoft.com/office/powerpoint/2010/main" val="353808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3582193421"/>
              </p:ext>
            </p:extLst>
          </p:nvPr>
        </p:nvGraphicFramePr>
        <p:xfrm>
          <a:off x="6400800" y="3500438"/>
          <a:ext cx="914400" cy="771525"/>
        </p:xfrm>
        <a:graphic>
          <a:graphicData uri="http://schemas.openxmlformats.org/presentationml/2006/ole">
            <mc:AlternateContent xmlns:mc="http://schemas.openxmlformats.org/markup-compatibility/2006">
              <mc:Choice xmlns:v="urn:schemas-microsoft-com:vml" Requires="v">
                <p:oleObj spid="_x0000_s3092"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6400800" y="3500438"/>
                        <a:ext cx="914400" cy="771525"/>
                      </a:xfrm>
                      <a:prstGeom prst="rect">
                        <a:avLst/>
                      </a:prstGeom>
                    </p:spPr>
                  </p:pic>
                </p:oleObj>
              </mc:Fallback>
            </mc:AlternateContent>
          </a:graphicData>
        </a:graphic>
      </p:graphicFrame>
      <p:sp>
        <p:nvSpPr>
          <p:cNvPr id="4" name="Oval 3"/>
          <p:cNvSpPr/>
          <p:nvPr/>
        </p:nvSpPr>
        <p:spPr>
          <a:xfrm>
            <a:off x="2019300" y="3124200"/>
            <a:ext cx="10287000" cy="213360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a:latin typeface="Book Antiqua" pitchFamily="18" charset="0"/>
              </a:rPr>
              <a:t>The first one to try was </a:t>
            </a:r>
            <a:endParaRPr lang="en-US" sz="4000" b="1" dirty="0" smtClean="0">
              <a:latin typeface="Book Antiqua" pitchFamily="18" charset="0"/>
            </a:endParaRPr>
          </a:p>
          <a:p>
            <a:pPr algn="ctr"/>
            <a:r>
              <a:rPr lang="en-US" sz="4000" b="1" dirty="0" smtClean="0">
                <a:latin typeface="Book Antiqua" pitchFamily="18" charset="0"/>
              </a:rPr>
              <a:t>the </a:t>
            </a:r>
            <a:r>
              <a:rPr lang="en-US" sz="4000" b="1" dirty="0">
                <a:latin typeface="Book Antiqua" pitchFamily="18" charset="0"/>
              </a:rPr>
              <a:t>prince of Morocco. </a:t>
            </a:r>
            <a:endParaRPr lang="en-US" sz="3600" dirty="0"/>
          </a:p>
        </p:txBody>
      </p:sp>
      <p:sp>
        <p:nvSpPr>
          <p:cNvPr id="3" name="Horizontal Scroll 2"/>
          <p:cNvSpPr/>
          <p:nvPr/>
        </p:nvSpPr>
        <p:spPr>
          <a:xfrm>
            <a:off x="609600" y="381000"/>
            <a:ext cx="12496800" cy="7086600"/>
          </a:xfrm>
          <a:prstGeom prst="horizontalScroll">
            <a:avLst>
              <a:gd name="adj" fmla="val 17441"/>
            </a:avLst>
          </a:prstGeom>
        </p:spPr>
        <p:style>
          <a:lnRef idx="1">
            <a:schemeClr val="dk1"/>
          </a:lnRef>
          <a:fillRef idx="2">
            <a:schemeClr val="dk1"/>
          </a:fillRef>
          <a:effectRef idx="1">
            <a:schemeClr val="dk1"/>
          </a:effectRef>
          <a:fontRef idx="minor">
            <a:schemeClr val="dk1"/>
          </a:fontRef>
        </p:style>
        <p:txBody>
          <a:bodyPr rtlCol="0" anchor="ctr"/>
          <a:lstStyle/>
          <a:p>
            <a:pPr marL="520700" algn="just">
              <a:tabLst>
                <a:tab pos="9947275" algn="r"/>
              </a:tabLst>
            </a:pPr>
            <a:r>
              <a:rPr lang="en-US" sz="3200" b="1" dirty="0" smtClean="0">
                <a:latin typeface="Book Antiqua" pitchFamily="18" charset="0"/>
              </a:rPr>
              <a:t>He </a:t>
            </a:r>
            <a:r>
              <a:rPr lang="en-US" sz="3200" b="1" dirty="0">
                <a:latin typeface="Book Antiqua" pitchFamily="18" charset="0"/>
              </a:rPr>
              <a:t>thought that silver and lead are poor metals. It is the casket made of precious metal that can hold the precious picture. So he chose the gold casket. But all he found was a picture of a skull with a message that said, </a:t>
            </a:r>
            <a:endParaRPr lang="en-US" sz="3200" b="1" dirty="0" smtClean="0">
              <a:latin typeface="Book Antiqua" pitchFamily="18" charset="0"/>
            </a:endParaRPr>
          </a:p>
          <a:p>
            <a:pPr marL="520700" algn="ctr">
              <a:tabLst>
                <a:tab pos="9947275" algn="r"/>
              </a:tabLst>
            </a:pPr>
            <a:r>
              <a:rPr lang="en-US" sz="4800" b="1" dirty="0" smtClean="0">
                <a:latin typeface="Book Antiqua" pitchFamily="18" charset="0"/>
              </a:rPr>
              <a:t>“</a:t>
            </a:r>
            <a:r>
              <a:rPr lang="en-US" sz="4800" b="1" dirty="0">
                <a:latin typeface="Book Antiqua" pitchFamily="18" charset="0"/>
              </a:rPr>
              <a:t>All that glitters is not gold.” </a:t>
            </a:r>
            <a:endParaRPr lang="en-US" sz="4800" b="1" dirty="0" smtClean="0">
              <a:latin typeface="Book Antiqua" pitchFamily="18" charset="0"/>
            </a:endParaRPr>
          </a:p>
          <a:p>
            <a:pPr marL="520700" algn="just">
              <a:tabLst>
                <a:tab pos="9947275" algn="r"/>
              </a:tabLst>
            </a:pPr>
            <a:r>
              <a:rPr lang="en-US" sz="3200" b="1" dirty="0" smtClean="0">
                <a:latin typeface="Book Antiqua" pitchFamily="18" charset="0"/>
              </a:rPr>
              <a:t>The </a:t>
            </a:r>
            <a:r>
              <a:rPr lang="en-US" sz="3200" b="1" dirty="0">
                <a:latin typeface="Book Antiqua" pitchFamily="18" charset="0"/>
              </a:rPr>
              <a:t>prince was very sad and went back home.</a:t>
            </a:r>
          </a:p>
        </p:txBody>
      </p:sp>
    </p:spTree>
    <p:extLst>
      <p:ext uri="{BB962C8B-B14F-4D97-AF65-F5344CB8AC3E}">
        <p14:creationId xmlns:p14="http://schemas.microsoft.com/office/powerpoint/2010/main" val="81230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48000" y="2438400"/>
            <a:ext cx="7620000" cy="190500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smtClean="0">
                <a:latin typeface="Book Antiqua" pitchFamily="18" charset="0"/>
              </a:rPr>
              <a:t>The second one was the prince of Spain</a:t>
            </a:r>
            <a:endParaRPr lang="en-US" sz="3600" b="1" dirty="0">
              <a:latin typeface="Book Antiqua" pitchFamily="18" charset="0"/>
            </a:endParaRPr>
          </a:p>
        </p:txBody>
      </p:sp>
      <p:sp>
        <p:nvSpPr>
          <p:cNvPr id="4" name="Horizontal Scroll 3"/>
          <p:cNvSpPr/>
          <p:nvPr/>
        </p:nvSpPr>
        <p:spPr>
          <a:xfrm>
            <a:off x="1143000" y="533400"/>
            <a:ext cx="11658600" cy="5715000"/>
          </a:xfrm>
          <a:prstGeom prst="horizontalScroll">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b="1" dirty="0">
                <a:latin typeface="Book Antiqua" pitchFamily="18" charset="0"/>
              </a:rPr>
              <a:t>He looked at the silver casket for a </a:t>
            </a:r>
            <a:r>
              <a:rPr lang="en-US" sz="2800" b="1" dirty="0" smtClean="0">
                <a:latin typeface="Book Antiqua" pitchFamily="18" charset="0"/>
              </a:rPr>
              <a:t>long time</a:t>
            </a:r>
            <a:r>
              <a:rPr lang="en-US" sz="2800" b="1" dirty="0">
                <a:latin typeface="Book Antiqua" pitchFamily="18" charset="0"/>
              </a:rPr>
              <a:t>. On it was written, </a:t>
            </a:r>
            <a:r>
              <a:rPr lang="en-US" sz="2800" b="1" dirty="0" smtClean="0">
                <a:latin typeface="Book Antiqua" pitchFamily="18" charset="0"/>
              </a:rPr>
              <a:t>“He </a:t>
            </a:r>
            <a:r>
              <a:rPr lang="en-US" sz="2800" b="1" dirty="0">
                <a:latin typeface="Book Antiqua" pitchFamily="18" charset="0"/>
              </a:rPr>
              <a:t>who chooses me will get what he deserves.” </a:t>
            </a:r>
            <a:r>
              <a:rPr lang="en-US" sz="2800" b="1" dirty="0" smtClean="0">
                <a:latin typeface="Book Antiqua" pitchFamily="18" charset="0"/>
              </a:rPr>
              <a:t>The prince </a:t>
            </a:r>
            <a:r>
              <a:rPr lang="en-US" sz="2800" b="1" dirty="0">
                <a:latin typeface="Book Antiqua" pitchFamily="18" charset="0"/>
              </a:rPr>
              <a:t>had a very high opinion about himself. He thought that he deserved the </a:t>
            </a:r>
            <a:r>
              <a:rPr lang="en-US" sz="2800" b="1" dirty="0" smtClean="0">
                <a:latin typeface="Book Antiqua" pitchFamily="18" charset="0"/>
              </a:rPr>
              <a:t>best. He </a:t>
            </a:r>
            <a:r>
              <a:rPr lang="en-US" sz="2800" b="1" dirty="0">
                <a:latin typeface="Book Antiqua" pitchFamily="18" charset="0"/>
              </a:rPr>
              <a:t>therefore chose the silver casket and opened it. Inside the casket he found </a:t>
            </a:r>
            <a:r>
              <a:rPr lang="en-US" sz="2800" b="1" dirty="0" smtClean="0">
                <a:latin typeface="Book Antiqua" pitchFamily="18" charset="0"/>
              </a:rPr>
              <a:t>the picture </a:t>
            </a:r>
            <a:r>
              <a:rPr lang="en-US" sz="2800" b="1" dirty="0">
                <a:latin typeface="Book Antiqua" pitchFamily="18" charset="0"/>
              </a:rPr>
              <a:t>of a blinking fool. He was very disappointed and offended. He </a:t>
            </a:r>
            <a:r>
              <a:rPr lang="en-US" sz="2800" b="1" dirty="0" smtClean="0">
                <a:latin typeface="Book Antiqua" pitchFamily="18" charset="0"/>
              </a:rPr>
              <a:t>immediately rode </a:t>
            </a:r>
            <a:r>
              <a:rPr lang="en-US" sz="2800" b="1" dirty="0">
                <a:latin typeface="Book Antiqua" pitchFamily="18" charset="0"/>
              </a:rPr>
              <a:t>away.</a:t>
            </a:r>
          </a:p>
        </p:txBody>
      </p:sp>
    </p:spTree>
    <p:extLst>
      <p:ext uri="{BB962C8B-B14F-4D97-AF65-F5344CB8AC3E}">
        <p14:creationId xmlns:p14="http://schemas.microsoft.com/office/powerpoint/2010/main" val="44167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2181</TotalTime>
  <Words>1523</Words>
  <Application>Microsoft Office PowerPoint</Application>
  <PresentationFormat>Custom</PresentationFormat>
  <Paragraphs>141</Paragraphs>
  <Slides>25</Slides>
  <Notes>22</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User</cp:lastModifiedBy>
  <cp:revision>227</cp:revision>
  <dcterms:created xsi:type="dcterms:W3CDTF">2013-08-26T13:07:27Z</dcterms:created>
  <dcterms:modified xsi:type="dcterms:W3CDTF">2016-12-21T05:44:30Z</dcterms:modified>
</cp:coreProperties>
</file>